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70" r:id="rId7"/>
    <p:sldId id="263" r:id="rId8"/>
    <p:sldId id="264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55FEED-711E-490B-9AF6-1DA5F3DD92DE}" type="datetimeFigureOut">
              <a:rPr lang="fa-IR" smtClean="0"/>
              <a:pPr/>
              <a:t>01/27/1438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557CEA-9DB2-49AD-9FC7-E16220D2ADB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5FEED-711E-490B-9AF6-1DA5F3DD92DE}" type="datetimeFigureOut">
              <a:rPr lang="fa-IR" smtClean="0"/>
              <a:pPr/>
              <a:t>01/27/1438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557CEA-9DB2-49AD-9FC7-E16220D2ADB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5FEED-711E-490B-9AF6-1DA5F3DD92DE}" type="datetimeFigureOut">
              <a:rPr lang="fa-IR" smtClean="0"/>
              <a:pPr/>
              <a:t>01/27/1438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557CEA-9DB2-49AD-9FC7-E16220D2ADB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5FEED-711E-490B-9AF6-1DA5F3DD92DE}" type="datetimeFigureOut">
              <a:rPr lang="fa-IR" smtClean="0"/>
              <a:pPr/>
              <a:t>01/27/1438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557CEA-9DB2-49AD-9FC7-E16220D2ADB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5FEED-711E-490B-9AF6-1DA5F3DD92DE}" type="datetimeFigureOut">
              <a:rPr lang="fa-IR" smtClean="0"/>
              <a:pPr/>
              <a:t>01/27/1438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557CEA-9DB2-49AD-9FC7-E16220D2ADB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5FEED-711E-490B-9AF6-1DA5F3DD92DE}" type="datetimeFigureOut">
              <a:rPr lang="fa-IR" smtClean="0"/>
              <a:pPr/>
              <a:t>01/27/1438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557CEA-9DB2-49AD-9FC7-E16220D2ADB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5FEED-711E-490B-9AF6-1DA5F3DD92DE}" type="datetimeFigureOut">
              <a:rPr lang="fa-IR" smtClean="0"/>
              <a:pPr/>
              <a:t>01/27/1438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557CEA-9DB2-49AD-9FC7-E16220D2ADB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5FEED-711E-490B-9AF6-1DA5F3DD92DE}" type="datetimeFigureOut">
              <a:rPr lang="fa-IR" smtClean="0"/>
              <a:pPr/>
              <a:t>01/27/1438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557CEA-9DB2-49AD-9FC7-E16220D2ADB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5FEED-711E-490B-9AF6-1DA5F3DD92DE}" type="datetimeFigureOut">
              <a:rPr lang="fa-IR" smtClean="0"/>
              <a:pPr/>
              <a:t>01/27/1438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557CEA-9DB2-49AD-9FC7-E16220D2ADB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155FEED-711E-490B-9AF6-1DA5F3DD92DE}" type="datetimeFigureOut">
              <a:rPr lang="fa-IR" smtClean="0"/>
              <a:pPr/>
              <a:t>01/27/1438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557CEA-9DB2-49AD-9FC7-E16220D2ADB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55FEED-711E-490B-9AF6-1DA5F3DD92DE}" type="datetimeFigureOut">
              <a:rPr lang="fa-IR" smtClean="0"/>
              <a:pPr/>
              <a:t>01/27/1438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557CEA-9DB2-49AD-9FC7-E16220D2ADB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155FEED-711E-490B-9AF6-1DA5F3DD92DE}" type="datetimeFigureOut">
              <a:rPr lang="fa-IR" smtClean="0"/>
              <a:pPr/>
              <a:t>01/27/1438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557CEA-9DB2-49AD-9FC7-E16220D2ADBA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niosh/docs/2003-154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b="1" dirty="0" smtClean="0"/>
              <a:t>اندازه گیری ذرات</a:t>
            </a:r>
            <a:endParaRPr lang="fa-I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b="1" dirty="0" smtClean="0"/>
              <a:t>اندازه گیری وزنی</a:t>
            </a:r>
            <a:endParaRPr lang="fa-I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نمونه برداری از ذرات و تجزیه به روش وزنی</a:t>
            </a:r>
          </a:p>
          <a:p>
            <a:pPr eaLnBrk="1" hangingPunct="1"/>
            <a:r>
              <a:rPr lang="fa-IR" dirty="0" smtClean="0"/>
              <a:t>نمونه برداری از ذرات بلورین و تجزیه به روش </a:t>
            </a:r>
            <a:r>
              <a:rPr lang="en-US" dirty="0" smtClean="0">
                <a:cs typeface="Tahoma" pitchFamily="34" charset="0"/>
              </a:rPr>
              <a:t>XRD</a:t>
            </a:r>
          </a:p>
          <a:p>
            <a:pPr eaLnBrk="1" hangingPunct="1"/>
            <a:r>
              <a:rPr lang="fa-IR" dirty="0" smtClean="0"/>
              <a:t>آماده سازی نمونه در نمونه برداری از ذرات بلورین</a:t>
            </a:r>
          </a:p>
          <a:p>
            <a:pPr eaLnBrk="1" hangingPunct="1"/>
            <a:r>
              <a:rPr lang="fa-IR" dirty="0" smtClean="0"/>
              <a:t>آماده سازی نمونه های استاندارد</a:t>
            </a:r>
          </a:p>
          <a:p>
            <a:pPr eaLnBrk="1" hangingPunct="1"/>
            <a:r>
              <a:rPr lang="fa-IR" dirty="0" smtClean="0"/>
              <a:t>تجزیه</a:t>
            </a:r>
          </a:p>
          <a:p>
            <a:pPr eaLnBrk="1" hangingPunct="1"/>
            <a:endParaRPr lang="fa-I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dirty="0" smtClean="0"/>
              <a:t>آماده سازی نمونه ها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1- شستشوی فیلتر با محلول 2-پروپانول</a:t>
            </a:r>
          </a:p>
          <a:p>
            <a:r>
              <a:rPr lang="fa-IR" dirty="0" smtClean="0"/>
              <a:t>2- انتقال ذرات سیلیس به فیلتر سلولزی نقره ای</a:t>
            </a:r>
          </a:p>
          <a:p>
            <a:r>
              <a:rPr lang="fa-IR" dirty="0" smtClean="0"/>
              <a:t>3- گذاشتن در دستگاه </a:t>
            </a:r>
            <a:r>
              <a:rPr lang="en-US" dirty="0" smtClean="0"/>
              <a:t>XRD</a:t>
            </a:r>
          </a:p>
          <a:p>
            <a:r>
              <a:rPr lang="fa-IR" dirty="0" smtClean="0"/>
              <a:t>4-ثبت میزان پراش اشعه </a:t>
            </a:r>
            <a:r>
              <a:rPr lang="en-US" dirty="0" smtClean="0"/>
              <a:t>X</a:t>
            </a:r>
          </a:p>
          <a:p>
            <a:r>
              <a:rPr lang="fa-IR" dirty="0" smtClean="0"/>
              <a:t>5- مقایسه با نمونه های استاندارد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روش آماده سازی نمونه در تجزیه با </a:t>
            </a:r>
            <a:r>
              <a:rPr lang="en-US" dirty="0" smtClean="0"/>
              <a:t>XRD</a:t>
            </a:r>
            <a:endParaRPr lang="fa-I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1- نمونه برداری با فیلتر</a:t>
            </a:r>
          </a:p>
          <a:p>
            <a:r>
              <a:rPr lang="fa-IR" dirty="0" smtClean="0"/>
              <a:t>2- شستشو با حلال مناسب</a:t>
            </a:r>
          </a:p>
          <a:p>
            <a:r>
              <a:rPr lang="fa-IR" dirty="0" smtClean="0"/>
              <a:t>3-تجزیه با دستگاه گاز کروماتوگرافی و یا کروماتوگرافی مایع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نمونه برداری از ذرات آلی و تجزیه</a:t>
            </a:r>
            <a:endParaRPr lang="fa-I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انستیتوی ملی بهداشت و‌ایمنی شغلی برای اندازه‌گیری کل غلظت ذرات در هوای محیط کار روش شماره 0500 و برای اندازه‌گیری ذرات استنشاقی روش0600را پیشنهاد نموده است. ‌این روش برای اندازه‌گیری گردوغبارهای آزاردهنده که میزان غلظت آزبست و سیلیس آن‌ها کمتر از 1% است، کاربرد دارد. دبی نمونه‌برداری 1تا2 لیتر در دقیقه و برای نمونه‌برداری از فیلتر </a:t>
            </a:r>
            <a:r>
              <a:rPr lang="en-US" dirty="0" err="1"/>
              <a:t>pvc</a:t>
            </a:r>
            <a:r>
              <a:rPr lang="fa-IR" dirty="0"/>
              <a:t> با خلل‌وفرج 2تا5 میکرومتر استفاده می‌گردد. فیلترها قبل و بعد از نمونه‌برداری وزن می‌شود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اندازه گیری وزنی</a:t>
            </a:r>
            <a:endParaRPr lang="fa-I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785794"/>
            <a:ext cx="7549259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15338" y="2285992"/>
            <a:ext cx="460209" cy="323851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36414" y="2786058"/>
            <a:ext cx="507586" cy="357190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12338" y="3286124"/>
            <a:ext cx="631662" cy="500066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01090" y="4143380"/>
            <a:ext cx="451187" cy="35719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4857760"/>
            <a:ext cx="575264" cy="642942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071802" y="2143116"/>
            <a:ext cx="54970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وزن فیلتر قبل از نمونه‌برداری برحسب میلی‌گرم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286248" y="2727750"/>
            <a:ext cx="47035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 وزن فیلتر بعد از نمونه‌برداری برحسب میلی‌گرم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2571736" y="3286124"/>
            <a:ext cx="607570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وزن فیلتر شاهد بعد از نمونه‌برداری برحسب میلی‌گرم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500298" y="4100461"/>
            <a:ext cx="619111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وزن فیلتر شاهد قبل از نمونه‌برداری برحسب میلی‌گرم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3757491" y="4953340"/>
            <a:ext cx="42434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حجم هوای نمونه‌برداری برحسب لیتر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42976" y="1928802"/>
          <a:ext cx="6791986" cy="3664140"/>
        </p:xfrm>
        <a:graphic>
          <a:graphicData uri="http://schemas.openxmlformats.org/drawingml/2006/table">
            <a:tbl>
              <a:tblPr rtl="1"/>
              <a:tblGrid>
                <a:gridCol w="1697629"/>
                <a:gridCol w="1697629"/>
                <a:gridCol w="1698364"/>
                <a:gridCol w="1698364"/>
              </a:tblGrid>
              <a:tr h="458835"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B Nazanin"/>
                        </a:rPr>
                        <a:t>روش 0600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B Nazanin"/>
                        </a:rPr>
                        <a:t>NIOSH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5883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B Nazanin"/>
                        </a:rPr>
                        <a:t>ذرات کل کراندوم</a:t>
                      </a:r>
                      <a:endParaRPr lang="en-US" sz="2000" b="1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الیاف چوب معدنی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B Nazanin"/>
                        </a:rPr>
                        <a:t>جیبسوم</a:t>
                      </a:r>
                      <a:endParaRPr lang="en-US" sz="2000" b="1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گردوغبار آهک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83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B Nazanin"/>
                        </a:rPr>
                        <a:t>گردوغبار پنبه</a:t>
                      </a:r>
                      <a:endParaRPr lang="en-US" sz="2000" b="1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سیمان پورتلند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گردوغبار الیاف شیشه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گردوغبار مگنزیت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83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B Nazanin"/>
                        </a:rPr>
                        <a:t>گردوغبار بی‌اثر</a:t>
                      </a:r>
                      <a:endParaRPr lang="en-US" sz="2000" b="1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B Nazanin"/>
                        </a:rPr>
                        <a:t>الیاف کاغذ سلولزی</a:t>
                      </a:r>
                      <a:endParaRPr lang="en-US" sz="2000" b="1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پلاستر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کائولین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83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B Nazanin"/>
                        </a:rPr>
                        <a:t>گرافیت</a:t>
                      </a:r>
                      <a:endParaRPr lang="en-US" sz="2000" b="1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B Nazanin"/>
                        </a:rPr>
                        <a:t>پنتاآریل‌تریتل </a:t>
                      </a:r>
                      <a:endParaRPr lang="en-US" sz="2000" b="1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امری </a:t>
                      </a:r>
                      <a:r>
                        <a:rPr lang="en-US" sz="2000" b="1">
                          <a:latin typeface="Times New Roman"/>
                          <a:ea typeface="Times New Roman"/>
                          <a:cs typeface="B Nazanin"/>
                        </a:rPr>
                        <a:t>Emery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ماربل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83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پنتاآریل‌تریتل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B Nazanin"/>
                        </a:rPr>
                        <a:t>سلولز (کل ذرات)</a:t>
                      </a:r>
                      <a:endParaRPr lang="en-US" sz="2000" b="1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گردوغبار آلومینیوم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گردوغبار کربنات کلسیم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83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اکسید برن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endParaRPr lang="ar-SA" sz="2000" b="1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endParaRPr lang="ar-SA" sz="2000" b="1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endParaRPr lang="ar-SA" sz="2000" b="1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33575" y="857232"/>
            <a:ext cx="881042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2865438" algn="ctr"/>
                <a:tab pos="5273675" algn="r"/>
              </a:tabLst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جدول شماره‌ی 5.1: ترکیب‌های شیمیایی که با روش وزنی گردوغبار استنشاقی اندازه‌گیری می‌گردند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2865438" algn="ctr"/>
                <a:tab pos="5273675" algn="r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71538" y="1571612"/>
          <a:ext cx="7215238" cy="3962400"/>
        </p:xfrm>
        <a:graphic>
          <a:graphicData uri="http://schemas.openxmlformats.org/drawingml/2006/table">
            <a:tbl>
              <a:tblPr rtl="1"/>
              <a:tblGrid>
                <a:gridCol w="1803419"/>
                <a:gridCol w="1803419"/>
                <a:gridCol w="1804200"/>
                <a:gridCol w="1804200"/>
              </a:tblGrid>
              <a:tr h="0"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B Nazanin"/>
                        </a:rPr>
                        <a:t>روش 0500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B Nazanin"/>
                        </a:rPr>
                        <a:t>NIOSH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ذرات کل کراندوم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B Nazanin"/>
                        </a:rPr>
                        <a:t>الیاف چوب معدنی</a:t>
                      </a:r>
                      <a:endParaRPr lang="en-US" sz="2000" b="1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جیبسوم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گردوغبار آهک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گردوغبار پنبه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سیمان پورتلند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گردوغبار الیاف شیشه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گردوغبار مگنزیت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گردوغبار بی‌اثر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الیاف کاغذ سلولزی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پلاستر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کائولین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گرافیت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پنتاآریل‌تریتل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امری </a:t>
                      </a:r>
                      <a:r>
                        <a:rPr lang="en-US" sz="2000" b="1">
                          <a:latin typeface="Times New Roman"/>
                          <a:ea typeface="Times New Roman"/>
                          <a:cs typeface="B Nazanin"/>
                        </a:rPr>
                        <a:t>Emery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ماربل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پنتاآریل‌تریتل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سلولز (کل ذرات)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گردوغبار آلومینا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گردوغبار کربنات کلسیم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اکسید برن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endParaRPr lang="ar-SA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endParaRPr lang="ar-SA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endParaRPr lang="ar-SA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سایر روش‌ها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فیوم آسفالت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فیلتر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000" b="1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B Nazanin"/>
                          <a:hlinkClick r:id="rId2"/>
                        </a:rPr>
                        <a:t>NIOSH 5042</a:t>
                      </a: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 وزنی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endParaRPr lang="ar-SA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کربن سیاه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B Nazanin"/>
                        </a:rPr>
                        <a:t>فیلتر</a:t>
                      </a:r>
                      <a:endParaRPr lang="en-US" sz="2000" b="1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r>
                        <a:rPr lang="en-US" sz="2000" b="1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B Nazanin"/>
                          <a:hlinkClick r:id="rId2"/>
                        </a:rPr>
                        <a:t>NIOSH 50</a:t>
                      </a:r>
                      <a:r>
                        <a:rPr lang="en-US" sz="2000" b="1">
                          <a:latin typeface="Times New Roman"/>
                          <a:ea typeface="Times New Roman"/>
                          <a:cs typeface="B Nazanin"/>
                        </a:rPr>
                        <a:t>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2637155" algn="ctr"/>
                          <a:tab pos="2865755" algn="ctr"/>
                          <a:tab pos="5274310" algn="r"/>
                        </a:tabLst>
                      </a:pPr>
                      <a:endParaRPr lang="ar-SA" sz="2000" b="1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571480"/>
            <a:ext cx="8481809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2865438" algn="ctr"/>
                <a:tab pos="5273675" algn="r"/>
              </a:tabLst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جدول شماره‌ی 3.1: ترکیب‌های شیمیایی که با روش وزنی مجموع گردوغبار اندازه‌گیری می‌شوند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2865438" algn="ctr"/>
                <a:tab pos="5273675" algn="r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1- اندازه گیری وزنی ذرات جهت ائروسلهای مشخص شده باشد.</a:t>
            </a:r>
          </a:p>
          <a:p>
            <a:r>
              <a:rPr lang="fa-IR" dirty="0" smtClean="0"/>
              <a:t>تعیین نوع ترازو و تعداد رقم اعشار</a:t>
            </a:r>
          </a:p>
          <a:p>
            <a:r>
              <a:rPr lang="fa-IR" dirty="0" smtClean="0"/>
              <a:t>در برگیرنده کل ساعات کار و یا 8 ساعت کار را پوشش نماید</a:t>
            </a:r>
          </a:p>
          <a:p>
            <a:r>
              <a:rPr lang="fa-IR" dirty="0" smtClean="0"/>
              <a:t>وزن قبل و بعد از نمونه برداری، چگونگی محاسبات، روش و وسیله نمونه برداری, مشخص باشد</a:t>
            </a:r>
          </a:p>
          <a:p>
            <a:r>
              <a:rPr lang="fa-IR" dirty="0" smtClean="0"/>
              <a:t>با نوع استاندارد متناسب با نمونه برداری (استنشاقی، کل و یا تنفسی ) مقایسه گردد</a:t>
            </a:r>
          </a:p>
          <a:p>
            <a:r>
              <a:rPr lang="fa-IR" smtClean="0"/>
              <a:t>دبی حجم و مدت زمان نمونه برداری مشخص گردد.</a:t>
            </a:r>
            <a:endParaRPr lang="fa-I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مواردی که در گزارش اندازه گیری ذرات </a:t>
            </a:r>
            <a:endParaRPr lang="fa-I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روش تجزیه سیلیس</a:t>
            </a:r>
            <a:endParaRPr lang="fa-I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استفاده از دستگاه پراش اشعه </a:t>
            </a:r>
            <a:r>
              <a:rPr lang="en-US" dirty="0" smtClean="0"/>
              <a:t>X</a:t>
            </a:r>
          </a:p>
          <a:p>
            <a:r>
              <a:rPr lang="fa-IR" dirty="0" smtClean="0"/>
              <a:t>استفاده از دستگاه اسپکتروفتومتر مادون قرمز </a:t>
            </a:r>
            <a:r>
              <a:rPr lang="en-US" dirty="0" smtClean="0"/>
              <a:t>FTIR</a:t>
            </a:r>
          </a:p>
          <a:p>
            <a:r>
              <a:rPr lang="fa-IR" dirty="0" smtClean="0"/>
              <a:t>استفاده از دستگاه اسپکتروفتومتر مرئی</a:t>
            </a:r>
            <a:endParaRPr lang="en-US" dirty="0" smtClean="0"/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تجزیه سیلیس</a:t>
            </a:r>
            <a:endParaRPr lang="fa-I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روشهاي ارزيابي ذرات</a:t>
            </a:r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-533400" y="1447800"/>
            <a:ext cx="9372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-228600" algn="just" rtl="1"/>
            <a:r>
              <a:rPr lang="en-US" sz="1200">
                <a:latin typeface="Nazanin" charset="-78"/>
                <a:cs typeface="Times New Roman" pitchFamily="18" charset="0"/>
              </a:rPr>
              <a:t> -1-         </a:t>
            </a:r>
            <a:r>
              <a:rPr lang="ar-SA" sz="2400" b="1"/>
              <a:t>شمارش ذرات</a:t>
            </a:r>
            <a:r>
              <a:rPr lang="fa-IR" sz="2400" b="1"/>
              <a:t> (استفاده از ميكروسكوپ)</a:t>
            </a:r>
          </a:p>
          <a:p>
            <a:pPr indent="-228600" rtl="1" eaLnBrk="0" hangingPunct="0"/>
            <a:r>
              <a:rPr lang="en-US" sz="2400" b="1"/>
              <a:t>     </a:t>
            </a:r>
            <a:r>
              <a:rPr lang="ar-SA" sz="2400" b="1"/>
              <a:t>تعيين مقدار ذرات</a:t>
            </a:r>
            <a:r>
              <a:rPr lang="en-US" sz="2400" b="1"/>
              <a:t>)</a:t>
            </a:r>
            <a:r>
              <a:rPr lang="fa-IR" sz="2400" b="1"/>
              <a:t> روش آناليز </a:t>
            </a:r>
            <a:r>
              <a:rPr lang="en-US" sz="2400" b="1"/>
              <a:t>XRD</a:t>
            </a:r>
            <a:r>
              <a:rPr lang="fa-IR" sz="2400" b="1"/>
              <a:t> ، روش فيلتراسيون‎‏ ‏، روش برخورد،</a:t>
            </a:r>
          </a:p>
          <a:p>
            <a:pPr indent="-228600" rtl="1" eaLnBrk="0" hangingPunct="0"/>
            <a:r>
              <a:rPr lang="fa-IR" sz="2400" b="1"/>
              <a:t> روش ته نشيني)</a:t>
            </a:r>
          </a:p>
          <a:p>
            <a:pPr indent="-228600" rtl="1" eaLnBrk="0" hangingPunct="0"/>
            <a:r>
              <a:rPr lang="en-GB" sz="2400" b="1"/>
              <a:t>-</a:t>
            </a:r>
            <a:r>
              <a:rPr lang="en-US" sz="2400" b="1"/>
              <a:t>    </a:t>
            </a:r>
            <a:r>
              <a:rPr lang="ar-SA" sz="2400" b="1"/>
              <a:t>بررسي شكل ذرات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</TotalTime>
  <Words>504</Words>
  <Application>Microsoft Office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اندازه گیری ذرات</vt:lpstr>
      <vt:lpstr>اندازه گیری وزنی</vt:lpstr>
      <vt:lpstr>Slide 3</vt:lpstr>
      <vt:lpstr>Slide 4</vt:lpstr>
      <vt:lpstr>Slide 5</vt:lpstr>
      <vt:lpstr>مواردی که در گزارش اندازه گیری ذرات </vt:lpstr>
      <vt:lpstr>روش تجزیه سیلیس</vt:lpstr>
      <vt:lpstr>تجزیه سیلیس</vt:lpstr>
      <vt:lpstr>روشهاي ارزيابي ذرات</vt:lpstr>
      <vt:lpstr>آماده سازی نمونه ها</vt:lpstr>
      <vt:lpstr>روش آماده سازی نمونه در تجزیه با XRD</vt:lpstr>
      <vt:lpstr>نمونه برداری از ذرات آلی و تجزیه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اندازه گیری ذرات</dc:title>
  <dc:creator>بهرامی</dc:creator>
  <cp:lastModifiedBy>بهرامی</cp:lastModifiedBy>
  <cp:revision>13</cp:revision>
  <dcterms:created xsi:type="dcterms:W3CDTF">2016-10-27T11:55:39Z</dcterms:created>
  <dcterms:modified xsi:type="dcterms:W3CDTF">2016-10-28T07:00:02Z</dcterms:modified>
</cp:coreProperties>
</file>