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A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4" d="100"/>
          <a:sy n="74" d="100"/>
        </p:scale>
        <p:origin x="129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48" d="100"/>
          <a:sy n="148" d="100"/>
        </p:scale>
        <p:origin x="-216" y="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F415A2-F1DC-4F6C-8DBF-55CC827A15FA}" type="doc">
      <dgm:prSet loTypeId="urn:microsoft.com/office/officeart/2005/8/layout/arrow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1E50F3D-24BF-4998-84BC-655EF6052F4B}">
      <dgm:prSet/>
      <dgm:spPr/>
      <dgm:t>
        <a:bodyPr/>
        <a:lstStyle/>
        <a:p>
          <a:pPr rtl="1"/>
          <a:r>
            <a:rPr lang="en-US" b="1" dirty="0" smtClean="0"/>
            <a:t>RULA</a:t>
          </a:r>
          <a:endParaRPr lang="en-US" dirty="0"/>
        </a:p>
      </dgm:t>
    </dgm:pt>
    <dgm:pt modelId="{F2DD6EE3-2A9B-4317-9D24-FF8FC1396F37}" type="parTrans" cxnId="{C73AE157-DC8B-4C74-99DA-5567D27B9AFE}">
      <dgm:prSet/>
      <dgm:spPr/>
      <dgm:t>
        <a:bodyPr/>
        <a:lstStyle/>
        <a:p>
          <a:endParaRPr lang="en-US"/>
        </a:p>
      </dgm:t>
    </dgm:pt>
    <dgm:pt modelId="{50776780-00D4-4522-B932-3E53391E6DB0}" type="sibTrans" cxnId="{C73AE157-DC8B-4C74-99DA-5567D27B9AFE}">
      <dgm:prSet/>
      <dgm:spPr/>
      <dgm:t>
        <a:bodyPr/>
        <a:lstStyle/>
        <a:p>
          <a:endParaRPr lang="en-US"/>
        </a:p>
      </dgm:t>
    </dgm:pt>
    <dgm:pt modelId="{5241CB93-71FC-41F2-B6B1-2BC8E96A9B8F}">
      <dgm:prSet/>
      <dgm:spPr/>
      <dgm:t>
        <a:bodyPr/>
        <a:lstStyle/>
        <a:p>
          <a:endParaRPr lang="en-US"/>
        </a:p>
      </dgm:t>
    </dgm:pt>
    <dgm:pt modelId="{0BD85585-5A92-40A5-B046-8CDE7076B5AD}" type="parTrans" cxnId="{F5A01E0E-57FF-4FB9-A4D3-4132AF75CD29}">
      <dgm:prSet/>
      <dgm:spPr/>
      <dgm:t>
        <a:bodyPr/>
        <a:lstStyle/>
        <a:p>
          <a:endParaRPr lang="en-US"/>
        </a:p>
      </dgm:t>
    </dgm:pt>
    <dgm:pt modelId="{E12526FD-DD70-4A04-8A6A-C4622518F436}" type="sibTrans" cxnId="{F5A01E0E-57FF-4FB9-A4D3-4132AF75CD29}">
      <dgm:prSet/>
      <dgm:spPr/>
      <dgm:t>
        <a:bodyPr/>
        <a:lstStyle/>
        <a:p>
          <a:endParaRPr lang="en-US"/>
        </a:p>
      </dgm:t>
    </dgm:pt>
    <dgm:pt modelId="{061B23A4-F411-4484-BB10-7FABD52826FB}" type="pres">
      <dgm:prSet presAssocID="{4DF415A2-F1DC-4F6C-8DBF-55CC827A15FA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4344809-3789-4210-9F5A-9A58C4392A3F}" type="pres">
      <dgm:prSet presAssocID="{4DF415A2-F1DC-4F6C-8DBF-55CC827A15FA}" presName="ribbon" presStyleLbl="node1" presStyleIdx="0" presStyleCnt="1" custLinFactNeighborX="126" custLinFactNeighborY="-9126"/>
      <dgm:spPr/>
    </dgm:pt>
    <dgm:pt modelId="{A80558DE-3F22-44CE-B588-840F02A97385}" type="pres">
      <dgm:prSet presAssocID="{4DF415A2-F1DC-4F6C-8DBF-55CC827A15FA}" presName="leftArrowText" presStyleLbl="node1" presStyleIdx="0" presStyleCnt="1" custLinFactNeighborX="51516" custLinFactNeighborY="-76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3D8A33-350A-4AA0-A98A-FFE8BC713C28}" type="pres">
      <dgm:prSet presAssocID="{4DF415A2-F1DC-4F6C-8DBF-55CC827A15FA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73AE157-DC8B-4C74-99DA-5567D27B9AFE}" srcId="{4DF415A2-F1DC-4F6C-8DBF-55CC827A15FA}" destId="{51E50F3D-24BF-4998-84BC-655EF6052F4B}" srcOrd="0" destOrd="0" parTransId="{F2DD6EE3-2A9B-4317-9D24-FF8FC1396F37}" sibTransId="{50776780-00D4-4522-B932-3E53391E6DB0}"/>
    <dgm:cxn modelId="{AD5DC9BC-F61C-4172-B616-9D9B3B3E85D0}" type="presOf" srcId="{5241CB93-71FC-41F2-B6B1-2BC8E96A9B8F}" destId="{793D8A33-350A-4AA0-A98A-FFE8BC713C28}" srcOrd="0" destOrd="0" presId="urn:microsoft.com/office/officeart/2005/8/layout/arrow6"/>
    <dgm:cxn modelId="{656376FD-4FEE-444D-B635-CE309AF3942A}" type="presOf" srcId="{4DF415A2-F1DC-4F6C-8DBF-55CC827A15FA}" destId="{061B23A4-F411-4484-BB10-7FABD52826FB}" srcOrd="0" destOrd="0" presId="urn:microsoft.com/office/officeart/2005/8/layout/arrow6"/>
    <dgm:cxn modelId="{0AF3344E-0C90-4DE6-97DB-F030F882CFCC}" type="presOf" srcId="{51E50F3D-24BF-4998-84BC-655EF6052F4B}" destId="{A80558DE-3F22-44CE-B588-840F02A97385}" srcOrd="0" destOrd="0" presId="urn:microsoft.com/office/officeart/2005/8/layout/arrow6"/>
    <dgm:cxn modelId="{F5A01E0E-57FF-4FB9-A4D3-4132AF75CD29}" srcId="{4DF415A2-F1DC-4F6C-8DBF-55CC827A15FA}" destId="{5241CB93-71FC-41F2-B6B1-2BC8E96A9B8F}" srcOrd="1" destOrd="0" parTransId="{0BD85585-5A92-40A5-B046-8CDE7076B5AD}" sibTransId="{E12526FD-DD70-4A04-8A6A-C4622518F436}"/>
    <dgm:cxn modelId="{0E86EA25-6070-42B6-BE2C-3E2370257422}" type="presParOf" srcId="{061B23A4-F411-4484-BB10-7FABD52826FB}" destId="{C4344809-3789-4210-9F5A-9A58C4392A3F}" srcOrd="0" destOrd="0" presId="urn:microsoft.com/office/officeart/2005/8/layout/arrow6"/>
    <dgm:cxn modelId="{64BDAFB0-C952-45CB-89B7-D2E9C720C8BA}" type="presParOf" srcId="{061B23A4-F411-4484-BB10-7FABD52826FB}" destId="{A80558DE-3F22-44CE-B588-840F02A97385}" srcOrd="1" destOrd="0" presId="urn:microsoft.com/office/officeart/2005/8/layout/arrow6"/>
    <dgm:cxn modelId="{2C26A2B8-8616-4ACB-B265-665CDA285DB0}" type="presParOf" srcId="{061B23A4-F411-4484-BB10-7FABD52826FB}" destId="{793D8A33-350A-4AA0-A98A-FFE8BC713C28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6BCFA9E-C33D-4A76-B5E4-81EA5F4E89F1}" type="doc">
      <dgm:prSet loTypeId="urn:microsoft.com/office/officeart/2005/8/layout/venn1" loCatId="relationship" qsTypeId="urn:microsoft.com/office/officeart/2005/8/quickstyle/3d6" qsCatId="3D" csTypeId="urn:microsoft.com/office/officeart/2005/8/colors/colorful5" csCatId="colorful" phldr="1"/>
      <dgm:spPr/>
    </dgm:pt>
    <dgm:pt modelId="{E313ED92-8E6E-4966-8FE7-30BC14F3D0F0}">
      <dgm:prSet phldrT="[Text]"/>
      <dgm:spPr/>
      <dgm:t>
        <a:bodyPr/>
        <a:lstStyle/>
        <a:p>
          <a:r>
            <a:rPr lang="fa-IR" b="1" dirty="0" smtClean="0">
              <a:solidFill>
                <a:schemeClr val="tx2"/>
              </a:solidFill>
              <a:cs typeface="B Lotus" pitchFamily="2" charset="-78"/>
            </a:rPr>
            <a:t>تعداد حرکات</a:t>
          </a:r>
          <a:endParaRPr lang="en-US" b="1" dirty="0">
            <a:solidFill>
              <a:schemeClr val="tx2"/>
            </a:solidFill>
            <a:cs typeface="B Lotus" pitchFamily="2" charset="-78"/>
          </a:endParaRPr>
        </a:p>
      </dgm:t>
    </dgm:pt>
    <dgm:pt modelId="{4AF1BA97-F018-4DB4-B030-C882CEC1E30B}" type="parTrans" cxnId="{70675ADC-ACD4-4C5F-A65B-C27D2585AB72}">
      <dgm:prSet/>
      <dgm:spPr/>
      <dgm:t>
        <a:bodyPr/>
        <a:lstStyle/>
        <a:p>
          <a:endParaRPr lang="en-US"/>
        </a:p>
      </dgm:t>
    </dgm:pt>
    <dgm:pt modelId="{B5CC699A-5918-417E-A7E6-1E81CADD633D}" type="sibTrans" cxnId="{70675ADC-ACD4-4C5F-A65B-C27D2585AB72}">
      <dgm:prSet/>
      <dgm:spPr/>
      <dgm:t>
        <a:bodyPr/>
        <a:lstStyle/>
        <a:p>
          <a:endParaRPr lang="en-US"/>
        </a:p>
      </dgm:t>
    </dgm:pt>
    <dgm:pt modelId="{5C17E4BB-A356-4824-9FB6-D5906B6C088F}">
      <dgm:prSet phldrT="[Text]" custT="1"/>
      <dgm:spPr/>
      <dgm:t>
        <a:bodyPr/>
        <a:lstStyle/>
        <a:p>
          <a:r>
            <a:rPr lang="fa-IR" sz="2400" b="1" dirty="0" smtClean="0">
              <a:solidFill>
                <a:schemeClr val="accent3">
                  <a:lumMod val="50000"/>
                </a:schemeClr>
              </a:solidFill>
              <a:cs typeface="B Lotus" pitchFamily="2" charset="-78"/>
            </a:rPr>
            <a:t>کار ماهیچه ای</a:t>
          </a:r>
          <a:r>
            <a:rPr lang="fa-IR" sz="2400" b="1" dirty="0" err="1" smtClean="0">
              <a:solidFill>
                <a:schemeClr val="accent3">
                  <a:lumMod val="50000"/>
                </a:schemeClr>
              </a:solidFill>
              <a:cs typeface="B Lotus" pitchFamily="2" charset="-78"/>
            </a:rPr>
            <a:t>استاتیک</a:t>
          </a:r>
          <a:endParaRPr lang="en-US" sz="2400" b="1" dirty="0">
            <a:solidFill>
              <a:schemeClr val="accent3">
                <a:lumMod val="50000"/>
              </a:schemeClr>
            </a:solidFill>
            <a:cs typeface="B Lotus" pitchFamily="2" charset="-78"/>
          </a:endParaRPr>
        </a:p>
      </dgm:t>
    </dgm:pt>
    <dgm:pt modelId="{2F0035A3-D90D-460D-A7D0-A17BF7E683D3}" type="parTrans" cxnId="{6A510A0A-A3CC-429B-B613-EF77646E6333}">
      <dgm:prSet/>
      <dgm:spPr/>
      <dgm:t>
        <a:bodyPr/>
        <a:lstStyle/>
        <a:p>
          <a:endParaRPr lang="en-US"/>
        </a:p>
      </dgm:t>
    </dgm:pt>
    <dgm:pt modelId="{96BBA353-832D-4B17-B758-B254B353DC95}" type="sibTrans" cxnId="{6A510A0A-A3CC-429B-B613-EF77646E6333}">
      <dgm:prSet/>
      <dgm:spPr/>
      <dgm:t>
        <a:bodyPr/>
        <a:lstStyle/>
        <a:p>
          <a:endParaRPr lang="en-US"/>
        </a:p>
      </dgm:t>
    </dgm:pt>
    <dgm:pt modelId="{0F8A8A11-E65D-43B3-823F-511005D791E1}">
      <dgm:prSet phldrT="[Text]" custT="1"/>
      <dgm:spPr/>
      <dgm:t>
        <a:bodyPr/>
        <a:lstStyle/>
        <a:p>
          <a:r>
            <a:rPr lang="fa-IR" sz="3200" b="1" dirty="0" smtClean="0">
              <a:solidFill>
                <a:schemeClr val="accent6">
                  <a:lumMod val="75000"/>
                </a:schemeClr>
              </a:solidFill>
              <a:cs typeface="B Lotus" pitchFamily="2" charset="-78"/>
            </a:rPr>
            <a:t>اعمال نیرو</a:t>
          </a:r>
          <a:endParaRPr lang="en-US" sz="3200" b="1" dirty="0">
            <a:solidFill>
              <a:schemeClr val="accent6">
                <a:lumMod val="75000"/>
              </a:schemeClr>
            </a:solidFill>
            <a:cs typeface="B Lotus" pitchFamily="2" charset="-78"/>
          </a:endParaRPr>
        </a:p>
      </dgm:t>
    </dgm:pt>
    <dgm:pt modelId="{01642449-5EE6-4583-BEAC-062482F1949F}" type="parTrans" cxnId="{9A7FE58E-13DA-49A4-8AC5-117D03736C6E}">
      <dgm:prSet/>
      <dgm:spPr/>
      <dgm:t>
        <a:bodyPr/>
        <a:lstStyle/>
        <a:p>
          <a:endParaRPr lang="en-US"/>
        </a:p>
      </dgm:t>
    </dgm:pt>
    <dgm:pt modelId="{11A78D9A-7016-4778-A168-9DD3DF1E4D39}" type="sibTrans" cxnId="{9A7FE58E-13DA-49A4-8AC5-117D03736C6E}">
      <dgm:prSet/>
      <dgm:spPr/>
      <dgm:t>
        <a:bodyPr/>
        <a:lstStyle/>
        <a:p>
          <a:endParaRPr lang="en-US"/>
        </a:p>
      </dgm:t>
    </dgm:pt>
    <dgm:pt modelId="{F839CD87-F360-40D9-9DE0-FFC4A0FAF6C7}" type="pres">
      <dgm:prSet presAssocID="{D6BCFA9E-C33D-4A76-B5E4-81EA5F4E89F1}" presName="compositeShape" presStyleCnt="0">
        <dgm:presLayoutVars>
          <dgm:chMax val="7"/>
          <dgm:dir/>
          <dgm:resizeHandles val="exact"/>
        </dgm:presLayoutVars>
      </dgm:prSet>
      <dgm:spPr/>
    </dgm:pt>
    <dgm:pt modelId="{A11937BE-3B96-48DC-A79A-6564AE4DE433}" type="pres">
      <dgm:prSet presAssocID="{E313ED92-8E6E-4966-8FE7-30BC14F3D0F0}" presName="circ1" presStyleLbl="vennNode1" presStyleIdx="0" presStyleCnt="3" custLinFactNeighborX="2270" custLinFactNeighborY="1622"/>
      <dgm:spPr/>
      <dgm:t>
        <a:bodyPr/>
        <a:lstStyle/>
        <a:p>
          <a:endParaRPr lang="en-US"/>
        </a:p>
      </dgm:t>
    </dgm:pt>
    <dgm:pt modelId="{8D2D3202-6A39-46DA-9559-235AD20AB858}" type="pres">
      <dgm:prSet presAssocID="{E313ED92-8E6E-4966-8FE7-30BC14F3D0F0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E78013-63EC-4ABB-A34A-7B5F28D5E9D4}" type="pres">
      <dgm:prSet presAssocID="{5C17E4BB-A356-4824-9FB6-D5906B6C088F}" presName="circ2" presStyleLbl="vennNode1" presStyleIdx="1" presStyleCnt="3" custLinFactNeighborX="658" custLinFactNeighborY="110"/>
      <dgm:spPr/>
      <dgm:t>
        <a:bodyPr/>
        <a:lstStyle/>
        <a:p>
          <a:endParaRPr lang="en-US"/>
        </a:p>
      </dgm:t>
    </dgm:pt>
    <dgm:pt modelId="{9B71C57B-E0A1-455C-B5EC-8B6A58C9E785}" type="pres">
      <dgm:prSet presAssocID="{5C17E4BB-A356-4824-9FB6-D5906B6C088F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8C2EC8-BA85-4B1C-8E0E-A620E2B50734}" type="pres">
      <dgm:prSet presAssocID="{0F8A8A11-E65D-43B3-823F-511005D791E1}" presName="circ3" presStyleLbl="vennNode1" presStyleIdx="2" presStyleCnt="3"/>
      <dgm:spPr/>
      <dgm:t>
        <a:bodyPr/>
        <a:lstStyle/>
        <a:p>
          <a:endParaRPr lang="en-US"/>
        </a:p>
      </dgm:t>
    </dgm:pt>
    <dgm:pt modelId="{C743AAD0-1E3F-4170-92B1-A00BF2F1CF91}" type="pres">
      <dgm:prSet presAssocID="{0F8A8A11-E65D-43B3-823F-511005D791E1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0675ADC-ACD4-4C5F-A65B-C27D2585AB72}" srcId="{D6BCFA9E-C33D-4A76-B5E4-81EA5F4E89F1}" destId="{E313ED92-8E6E-4966-8FE7-30BC14F3D0F0}" srcOrd="0" destOrd="0" parTransId="{4AF1BA97-F018-4DB4-B030-C882CEC1E30B}" sibTransId="{B5CC699A-5918-417E-A7E6-1E81CADD633D}"/>
    <dgm:cxn modelId="{9A7FE58E-13DA-49A4-8AC5-117D03736C6E}" srcId="{D6BCFA9E-C33D-4A76-B5E4-81EA5F4E89F1}" destId="{0F8A8A11-E65D-43B3-823F-511005D791E1}" srcOrd="2" destOrd="0" parTransId="{01642449-5EE6-4583-BEAC-062482F1949F}" sibTransId="{11A78D9A-7016-4778-A168-9DD3DF1E4D39}"/>
    <dgm:cxn modelId="{71AD9B17-A801-42DF-9442-580148DDEC78}" type="presOf" srcId="{0F8A8A11-E65D-43B3-823F-511005D791E1}" destId="{C743AAD0-1E3F-4170-92B1-A00BF2F1CF91}" srcOrd="1" destOrd="0" presId="urn:microsoft.com/office/officeart/2005/8/layout/venn1"/>
    <dgm:cxn modelId="{75EAC77F-05BC-4D80-9DCA-5988DEB30411}" type="presOf" srcId="{0F8A8A11-E65D-43B3-823F-511005D791E1}" destId="{568C2EC8-BA85-4B1C-8E0E-A620E2B50734}" srcOrd="0" destOrd="0" presId="urn:microsoft.com/office/officeart/2005/8/layout/venn1"/>
    <dgm:cxn modelId="{B8AA5759-D18C-457F-AF9B-5557CE740223}" type="presOf" srcId="{5C17E4BB-A356-4824-9FB6-D5906B6C088F}" destId="{9B71C57B-E0A1-455C-B5EC-8B6A58C9E785}" srcOrd="1" destOrd="0" presId="urn:microsoft.com/office/officeart/2005/8/layout/venn1"/>
    <dgm:cxn modelId="{6A510A0A-A3CC-429B-B613-EF77646E6333}" srcId="{D6BCFA9E-C33D-4A76-B5E4-81EA5F4E89F1}" destId="{5C17E4BB-A356-4824-9FB6-D5906B6C088F}" srcOrd="1" destOrd="0" parTransId="{2F0035A3-D90D-460D-A7D0-A17BF7E683D3}" sibTransId="{96BBA353-832D-4B17-B758-B254B353DC95}"/>
    <dgm:cxn modelId="{56737978-820D-4E4C-8A2E-7E66F6BD193A}" type="presOf" srcId="{D6BCFA9E-C33D-4A76-B5E4-81EA5F4E89F1}" destId="{F839CD87-F360-40D9-9DE0-FFC4A0FAF6C7}" srcOrd="0" destOrd="0" presId="urn:microsoft.com/office/officeart/2005/8/layout/venn1"/>
    <dgm:cxn modelId="{5911E3E3-22EC-42DC-8C54-E9853916A129}" type="presOf" srcId="{5C17E4BB-A356-4824-9FB6-D5906B6C088F}" destId="{D0E78013-63EC-4ABB-A34A-7B5F28D5E9D4}" srcOrd="0" destOrd="0" presId="urn:microsoft.com/office/officeart/2005/8/layout/venn1"/>
    <dgm:cxn modelId="{C5C8C6DD-78DC-49CD-A6BD-E84296ACA50D}" type="presOf" srcId="{E313ED92-8E6E-4966-8FE7-30BC14F3D0F0}" destId="{8D2D3202-6A39-46DA-9559-235AD20AB858}" srcOrd="1" destOrd="0" presId="urn:microsoft.com/office/officeart/2005/8/layout/venn1"/>
    <dgm:cxn modelId="{52B340AD-AC18-402F-8B5D-EA01627BD7F1}" type="presOf" srcId="{E313ED92-8E6E-4966-8FE7-30BC14F3D0F0}" destId="{A11937BE-3B96-48DC-A79A-6564AE4DE433}" srcOrd="0" destOrd="0" presId="urn:microsoft.com/office/officeart/2005/8/layout/venn1"/>
    <dgm:cxn modelId="{FCB6D235-6F1F-4188-97ED-C583DF4691C0}" type="presParOf" srcId="{F839CD87-F360-40D9-9DE0-FFC4A0FAF6C7}" destId="{A11937BE-3B96-48DC-A79A-6564AE4DE433}" srcOrd="0" destOrd="0" presId="urn:microsoft.com/office/officeart/2005/8/layout/venn1"/>
    <dgm:cxn modelId="{558AA08C-1C5A-44DA-886B-9F095E9B4DEC}" type="presParOf" srcId="{F839CD87-F360-40D9-9DE0-FFC4A0FAF6C7}" destId="{8D2D3202-6A39-46DA-9559-235AD20AB858}" srcOrd="1" destOrd="0" presId="urn:microsoft.com/office/officeart/2005/8/layout/venn1"/>
    <dgm:cxn modelId="{B219FEFA-3C2E-4B07-8777-A46A5DF6B241}" type="presParOf" srcId="{F839CD87-F360-40D9-9DE0-FFC4A0FAF6C7}" destId="{D0E78013-63EC-4ABB-A34A-7B5F28D5E9D4}" srcOrd="2" destOrd="0" presId="urn:microsoft.com/office/officeart/2005/8/layout/venn1"/>
    <dgm:cxn modelId="{762FB0EA-352D-4AD0-91D9-0B915C75D58F}" type="presParOf" srcId="{F839CD87-F360-40D9-9DE0-FFC4A0FAF6C7}" destId="{9B71C57B-E0A1-455C-B5EC-8B6A58C9E785}" srcOrd="3" destOrd="0" presId="urn:microsoft.com/office/officeart/2005/8/layout/venn1"/>
    <dgm:cxn modelId="{4ADB5431-E85C-4331-A2BF-DAC392BCD7C3}" type="presParOf" srcId="{F839CD87-F360-40D9-9DE0-FFC4A0FAF6C7}" destId="{568C2EC8-BA85-4B1C-8E0E-A620E2B50734}" srcOrd="4" destOrd="0" presId="urn:microsoft.com/office/officeart/2005/8/layout/venn1"/>
    <dgm:cxn modelId="{59F56CB4-1F68-4625-8222-AD98B4D11E44}" type="presParOf" srcId="{F839CD87-F360-40D9-9DE0-FFC4A0FAF6C7}" destId="{C743AAD0-1E3F-4170-92B1-A00BF2F1CF91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7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48698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3ABA18-F7CE-41FA-9F71-D33C845B4BA9}" type="datetimeFigureOut">
              <a:rPr lang="en-US"/>
              <a:t>10/20/2016</a:t>
            </a:fld>
            <a:endParaRPr lang="en-US"/>
          </a:p>
        </p:txBody>
      </p:sp>
      <p:sp>
        <p:nvSpPr>
          <p:cNvPr id="1048699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1048700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48701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48702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8CEDBD-2958-4848-8C3F-F8D104B04E1D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1383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86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486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2DF30FDA-5FA0-4D48-9568-1251CCD22655}" type="slidenum">
              <a:rPr lang="en-US" smtClean="0"/>
              <a:pPr eaLnBrk="1" hangingPunct="1"/>
              <a:t>14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45123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82F43-4041-49E8-AD69-CC284C66524B}" type="datetimeFigureOut">
              <a:rPr lang="en-US"/>
              <a:t>10/20/2016</a:t>
            </a:fld>
            <a:endParaRPr 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DC747-A8F3-4859-8EC2-60D0E00D2C5F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6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7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60D04-B8EA-4E77-8B9A-97877E95FA6A}" type="datetimeFigureOut">
              <a:rPr lang="en-US"/>
              <a:t>10/20/2016</a:t>
            </a:fld>
            <a:endParaRPr lang="en-US"/>
          </a:p>
        </p:txBody>
      </p:sp>
      <p:sp>
        <p:nvSpPr>
          <p:cNvPr id="104867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7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B88DF-B98D-4B88-BA83-F9B5E3F24052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3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64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6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B71E1-F7C4-4E2F-9904-CE14C94C5C9E}" type="datetimeFigureOut">
              <a:rPr lang="en-US"/>
              <a:t>10/20/2016</a:t>
            </a:fld>
            <a:endParaRPr lang="en-US"/>
          </a:p>
        </p:txBody>
      </p:sp>
      <p:sp>
        <p:nvSpPr>
          <p:cNvPr id="104866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6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AA726-2D9B-4B6F-A71E-218C26B0D287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8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9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E0E56-9600-42AA-8682-55D0897C8107}" type="datetimeFigureOut">
              <a:rPr lang="en-US"/>
              <a:t>10/20/2016</a:t>
            </a:fld>
            <a:endParaRPr lang="en-US"/>
          </a:p>
        </p:txBody>
      </p:sp>
      <p:sp>
        <p:nvSpPr>
          <p:cNvPr id="10485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7EDDC-4FFB-4B63-A096-2746613B55FB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56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5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7C532-5F16-4986-89F8-D6A8E87C1888}" type="datetimeFigureOut">
              <a:rPr lang="en-US"/>
              <a:t>10/20/2016</a:t>
            </a:fld>
            <a:endParaRPr lang="en-US"/>
          </a:p>
        </p:txBody>
      </p:sp>
      <p:sp>
        <p:nvSpPr>
          <p:cNvPr id="104865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5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945EC-E89A-444C-8D4F-83A3CDB97016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50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51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5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A895F-0DA6-45A5-9D8F-37A66D151646}" type="datetimeFigureOut">
              <a:rPr lang="en-US"/>
              <a:t>10/20/2016</a:t>
            </a:fld>
            <a:endParaRPr lang="en-US"/>
          </a:p>
        </p:txBody>
      </p:sp>
      <p:sp>
        <p:nvSpPr>
          <p:cNvPr id="104865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5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F7F6-5527-45E7-87C8-4816D0D9DFE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90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91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9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93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A1179-4D71-476D-BB2C-3C9F347DB106}" type="datetimeFigureOut">
              <a:rPr lang="en-US"/>
              <a:t>10/20/2016</a:t>
            </a:fld>
            <a:endParaRPr lang="en-US"/>
          </a:p>
        </p:txBody>
      </p:sp>
      <p:sp>
        <p:nvSpPr>
          <p:cNvPr id="10486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4F908-E912-4512-AE99-9C4333166A9F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7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5FF58-FEB3-48B4-BA55-1671C01717C1}" type="datetimeFigureOut">
              <a:rPr lang="en-US"/>
              <a:t>10/20/2016</a:t>
            </a:fld>
            <a:endParaRPr lang="en-US"/>
          </a:p>
        </p:txBody>
      </p:sp>
      <p:sp>
        <p:nvSpPr>
          <p:cNvPr id="10486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58984-81A2-4316-82D8-145A3F7E897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EC440-1802-4C44-B11A-10A8B908E2E6}" type="datetimeFigureOut">
              <a:rPr lang="en-US"/>
              <a:t>10/20/2016</a:t>
            </a:fld>
            <a:endParaRPr lang="en-US"/>
          </a:p>
        </p:txBody>
      </p:sp>
      <p:sp>
        <p:nvSpPr>
          <p:cNvPr id="104866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6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AA77A-1479-40B5-93D8-BA1D8E7D76CB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3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84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85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8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1D08D-74A9-4120-83CE-6C64D1383FB4}" type="datetimeFigureOut">
              <a:rPr lang="en-US"/>
              <a:t>10/20/2016</a:t>
            </a:fld>
            <a:endParaRPr lang="en-US"/>
          </a:p>
        </p:txBody>
      </p:sp>
      <p:sp>
        <p:nvSpPr>
          <p:cNvPr id="104868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8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72439-6FF2-4065-85D4-C32A8F07921B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7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78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1048679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8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332B0-27AE-4EFD-B2F4-AB70A76D767A}" type="datetimeFigureOut">
              <a:rPr lang="en-US"/>
              <a:t>10/20/2016</a:t>
            </a:fld>
            <a:endParaRPr lang="en-US"/>
          </a:p>
        </p:txBody>
      </p:sp>
      <p:sp>
        <p:nvSpPr>
          <p:cNvPr id="104868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8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AE12C-7334-4513-82FD-383A8098BF31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1BEECD29-87D0-4F10-B2E6-1889633E5D5E}" type="datetimeFigureOut">
              <a:rPr lang="en-US"/>
              <a:t>10/20/2016</a:t>
            </a:fld>
            <a:endParaRPr 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E9771B88-36DF-4C51-A938-25129DAA63DE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Pictur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70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48586" name="Title 1"/>
          <p:cNvSpPr>
            <a:spLocks noGrp="1"/>
          </p:cNvSpPr>
          <p:nvPr>
            <p:ph type="ctrTitle"/>
          </p:nvPr>
        </p:nvSpPr>
        <p:spPr>
          <a:xfrm>
            <a:off x="684213" y="2133600"/>
            <a:ext cx="7772400" cy="1470025"/>
          </a:xfrm>
        </p:spPr>
        <p:txBody>
          <a:bodyPr/>
          <a:lstStyle/>
          <a:p>
            <a:pPr eaLnBrk="1" hangingPunct="1"/>
            <a:r>
              <a:rPr lang="fa-IR" b="1" dirty="0" smtClean="0">
                <a:solidFill>
                  <a:srgbClr val="FFC000"/>
                </a:solidFill>
                <a:cs typeface="B Zar" pitchFamily="2" charset="-78"/>
              </a:rPr>
              <a:t>بنام یکتای هستی بخش</a:t>
            </a:r>
            <a:endParaRPr lang="en-US" b="1" dirty="0" smtClean="0">
              <a:solidFill>
                <a:srgbClr val="FFC000"/>
              </a:solidFill>
              <a:cs typeface="B Zar" pitchFamily="2" charset="-78"/>
            </a:endParaRPr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"/>
          <p:cNvSpPr>
            <a:spLocks noGrp="1"/>
          </p:cNvSpPr>
          <p:nvPr>
            <p:ph type="title"/>
          </p:nvPr>
        </p:nvSpPr>
        <p:spPr>
          <a:xfrm>
            <a:off x="485775" y="620713"/>
            <a:ext cx="8229600" cy="1143000"/>
          </a:xfrm>
        </p:spPr>
        <p:txBody>
          <a:bodyPr/>
          <a:lstStyle/>
          <a:p>
            <a:pPr rtl="1" eaLnBrk="1" hangingPunct="1"/>
            <a:r>
              <a:rPr lang="fa-IR" smtClean="0"/>
              <a:t> </a:t>
            </a:r>
            <a:r>
              <a:rPr lang="fa-IR" sz="3200" smtClean="0">
                <a:solidFill>
                  <a:schemeClr val="tx2"/>
                </a:solidFill>
                <a:cs typeface="B Titr" pitchFamily="2" charset="-78"/>
              </a:rPr>
              <a:t>روش کار </a:t>
            </a:r>
            <a:r>
              <a:rPr lang="fa-IR" smtClean="0"/>
              <a:t/>
            </a:r>
            <a:br>
              <a:rPr lang="fa-IR" smtClean="0"/>
            </a:br>
            <a:endParaRPr lang="en-US" smtClean="0"/>
          </a:p>
        </p:txBody>
      </p:sp>
      <p:sp>
        <p:nvSpPr>
          <p:cNvPr id="104860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 eaLnBrk="1" hangingPunct="1">
              <a:buFont typeface="Arial" charset="0"/>
              <a:buNone/>
            </a:pPr>
            <a:r>
              <a:rPr lang="fa-IR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B Titr" pitchFamily="2" charset="-78"/>
              </a:rPr>
              <a:t>مرحله اول</a:t>
            </a:r>
          </a:p>
          <a:p>
            <a:pPr marL="0" indent="0" algn="r" rtl="1" eaLnBrk="1" hangingPunct="1">
              <a:buFont typeface="Arial" charset="0"/>
              <a:buNone/>
            </a:pPr>
            <a:endParaRPr lang="fa-IR" sz="700" b="1" dirty="0" smtClean="0">
              <a:solidFill>
                <a:schemeClr val="accent2">
                  <a:lumMod val="60000"/>
                  <a:lumOff val="40000"/>
                </a:schemeClr>
              </a:solidFill>
              <a:cs typeface="B Titr" pitchFamily="2" charset="-78"/>
            </a:endParaRPr>
          </a:p>
          <a:p>
            <a:pPr marL="0" indent="0" algn="r" rtl="1" eaLnBrk="1" hangingPunct="1">
              <a:buFont typeface="Arial" charset="0"/>
              <a:buNone/>
            </a:pPr>
            <a:r>
              <a:rPr lang="fa-IR" sz="2400" b="1" dirty="0" smtClean="0">
                <a:solidFill>
                  <a:srgbClr val="7030A0"/>
                </a:solidFill>
                <a:cs typeface="B Titr" pitchFamily="2" charset="-78"/>
              </a:rPr>
              <a:t>تعیین </a:t>
            </a:r>
            <a:r>
              <a:rPr lang="fa-IR" sz="2400" b="1" dirty="0">
                <a:solidFill>
                  <a:srgbClr val="7030A0"/>
                </a:solidFill>
                <a:cs typeface="B Titr" pitchFamily="2" charset="-78"/>
              </a:rPr>
              <a:t>امتیاز گروه </a:t>
            </a:r>
            <a:r>
              <a:rPr lang="en-US" sz="2400" b="1" dirty="0">
                <a:solidFill>
                  <a:srgbClr val="7030A0"/>
                </a:solidFill>
                <a:cs typeface="B Titr" pitchFamily="2" charset="-78"/>
              </a:rPr>
              <a:t>A</a:t>
            </a:r>
            <a:r>
              <a:rPr lang="fa-IR" sz="2400" b="1" dirty="0">
                <a:solidFill>
                  <a:srgbClr val="7030A0"/>
                </a:solidFill>
                <a:cs typeface="B Titr" pitchFamily="2" charset="-78"/>
              </a:rPr>
              <a:t> طبق جدول 4-1:</a:t>
            </a:r>
            <a:endParaRPr lang="en-US" sz="2400" dirty="0">
              <a:solidFill>
                <a:srgbClr val="7030A0"/>
              </a:solidFill>
              <a:cs typeface="B Titr" pitchFamily="2" charset="-78"/>
            </a:endParaRPr>
          </a:p>
          <a:p>
            <a:pPr algn="r" rtl="1" eaLnBrk="1" hangingPunct="1"/>
            <a:r>
              <a:rPr lang="fa-IR" sz="2400" b="1" dirty="0">
                <a:solidFill>
                  <a:srgbClr val="00B050"/>
                </a:solidFill>
                <a:cs typeface="B Lotus" pitchFamily="2" charset="-78"/>
              </a:rPr>
              <a:t>امتیاز </a:t>
            </a:r>
            <a:r>
              <a:rPr lang="fa-IR" sz="2400" b="1" dirty="0" err="1">
                <a:solidFill>
                  <a:srgbClr val="00B050"/>
                </a:solidFill>
                <a:cs typeface="B Lotus" pitchFamily="2" charset="-78"/>
              </a:rPr>
              <a:t>پوسچر</a:t>
            </a:r>
            <a:r>
              <a:rPr lang="fa-IR" sz="2400" b="1" dirty="0">
                <a:solidFill>
                  <a:srgbClr val="00B050"/>
                </a:solidFill>
                <a:cs typeface="B Lotus" pitchFamily="2" charset="-78"/>
              </a:rPr>
              <a:t> بازو: 1</a:t>
            </a:r>
            <a:endParaRPr lang="en-US" sz="2400" b="1" dirty="0">
              <a:solidFill>
                <a:srgbClr val="00B050"/>
              </a:solidFill>
              <a:cs typeface="B Lotus" pitchFamily="2" charset="-78"/>
            </a:endParaRPr>
          </a:p>
          <a:p>
            <a:pPr algn="r" rtl="1" eaLnBrk="1" hangingPunct="1"/>
            <a:r>
              <a:rPr lang="fa-IR" sz="2400" b="1" dirty="0">
                <a:solidFill>
                  <a:srgbClr val="00B050"/>
                </a:solidFill>
                <a:cs typeface="B Lotus" pitchFamily="2" charset="-78"/>
              </a:rPr>
              <a:t>امتیاز </a:t>
            </a:r>
            <a:r>
              <a:rPr lang="fa-IR" sz="2400" b="1" dirty="0" err="1">
                <a:solidFill>
                  <a:srgbClr val="00B050"/>
                </a:solidFill>
                <a:cs typeface="B Lotus" pitchFamily="2" charset="-78"/>
              </a:rPr>
              <a:t>پوسچر</a:t>
            </a:r>
            <a:r>
              <a:rPr lang="fa-IR" sz="2400" b="1" dirty="0">
                <a:solidFill>
                  <a:srgbClr val="00B050"/>
                </a:solidFill>
                <a:cs typeface="B Lotus" pitchFamily="2" charset="-78"/>
              </a:rPr>
              <a:t> ساعد: 1</a:t>
            </a:r>
            <a:endParaRPr lang="en-US" sz="2400" b="1" dirty="0">
              <a:solidFill>
                <a:srgbClr val="00B050"/>
              </a:solidFill>
              <a:cs typeface="B Lotus" pitchFamily="2" charset="-78"/>
            </a:endParaRPr>
          </a:p>
          <a:p>
            <a:pPr algn="r" rtl="1" eaLnBrk="1" hangingPunct="1"/>
            <a:r>
              <a:rPr lang="fa-IR" sz="2400" b="1" dirty="0">
                <a:solidFill>
                  <a:srgbClr val="00B050"/>
                </a:solidFill>
                <a:cs typeface="B Lotus" pitchFamily="2" charset="-78"/>
              </a:rPr>
              <a:t>امتیاز </a:t>
            </a:r>
            <a:r>
              <a:rPr lang="fa-IR" sz="2400" b="1" dirty="0" err="1">
                <a:solidFill>
                  <a:srgbClr val="00B050"/>
                </a:solidFill>
                <a:cs typeface="B Lotus" pitchFamily="2" charset="-78"/>
              </a:rPr>
              <a:t>پوسچر</a:t>
            </a:r>
            <a:r>
              <a:rPr lang="fa-IR" sz="2400" b="1" dirty="0">
                <a:solidFill>
                  <a:srgbClr val="00B050"/>
                </a:solidFill>
                <a:cs typeface="B Lotus" pitchFamily="2" charset="-78"/>
              </a:rPr>
              <a:t> مچ: 2 و 1 (پیچش)</a:t>
            </a:r>
            <a:endParaRPr lang="en-US" sz="2400" b="1" dirty="0">
              <a:solidFill>
                <a:srgbClr val="00B050"/>
              </a:solidFill>
              <a:cs typeface="B Lotus" pitchFamily="2" charset="-78"/>
            </a:endParaRPr>
          </a:p>
          <a:p>
            <a:pPr marL="0" indent="0" algn="r" rtl="1" eaLnBrk="1" hangingPunct="1">
              <a:buFont typeface="Arial" charset="0"/>
              <a:buNone/>
            </a:pPr>
            <a:r>
              <a:rPr lang="fa-IR" sz="2400" b="1" dirty="0">
                <a:solidFill>
                  <a:srgbClr val="FF0000"/>
                </a:solidFill>
                <a:cs typeface="B Lotus" pitchFamily="2" charset="-78"/>
              </a:rPr>
              <a:t>امتیاز این گروه طبق جدول: 2</a:t>
            </a:r>
            <a:endParaRPr lang="en-US" sz="2400" b="1" dirty="0">
              <a:solidFill>
                <a:srgbClr val="FF0000"/>
              </a:solidFill>
              <a:cs typeface="B Lotus" pitchFamily="2" charset="-78"/>
            </a:endParaRPr>
          </a:p>
          <a:p>
            <a:pPr marL="0" indent="0" algn="r" rtl="1" eaLnBrk="1" hangingPunct="1">
              <a:buFont typeface="Arial" charset="0"/>
              <a:buNone/>
            </a:pPr>
            <a:endParaRPr lang="en-US" sz="2400" b="1" dirty="0">
              <a:solidFill>
                <a:srgbClr val="00B050"/>
              </a:solidFill>
              <a:cs typeface="B Lotus" pitchFamily="2" charset="-78"/>
            </a:endParaRPr>
          </a:p>
        </p:txBody>
      </p:sp>
      <p:pic>
        <p:nvPicPr>
          <p:cNvPr id="2097156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268760"/>
            <a:ext cx="3744416" cy="514923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2097157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1490" y="2276872"/>
            <a:ext cx="3429000" cy="273437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97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97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97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97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97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971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97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Title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1143000"/>
          </a:xfrm>
        </p:spPr>
        <p:txBody>
          <a:bodyPr/>
          <a:lstStyle/>
          <a:p>
            <a:pPr eaLnBrk="1" hangingPunct="1"/>
            <a:r>
              <a:rPr lang="fa-IR" sz="3200" smtClean="0">
                <a:cs typeface="B Titr" pitchFamily="2" charset="-78"/>
              </a:rPr>
              <a:t> </a:t>
            </a:r>
            <a:r>
              <a:rPr lang="fa-IR" sz="3200" smtClean="0">
                <a:solidFill>
                  <a:schemeClr val="tx2"/>
                </a:solidFill>
                <a:cs typeface="B Titr" pitchFamily="2" charset="-78"/>
              </a:rPr>
              <a:t>روش کار </a:t>
            </a:r>
            <a:endParaRPr lang="en-US" sz="3200" smtClean="0">
              <a:solidFill>
                <a:schemeClr val="tx2"/>
              </a:solidFill>
              <a:cs typeface="B Titr" pitchFamily="2" charset="-78"/>
            </a:endParaRPr>
          </a:p>
        </p:txBody>
      </p:sp>
      <p:sp>
        <p:nvSpPr>
          <p:cNvPr id="10486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 eaLnBrk="1" hangingPunct="1">
              <a:buFont typeface="Arial" charset="0"/>
              <a:buNone/>
            </a:pPr>
            <a:r>
              <a:rPr lang="fa-IR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B Titr" pitchFamily="2" charset="-78"/>
              </a:rPr>
              <a:t>مرحله دوم</a:t>
            </a:r>
          </a:p>
          <a:p>
            <a:pPr marL="0" indent="0" algn="r" rtl="1" eaLnBrk="1" hangingPunct="1">
              <a:buFont typeface="Arial" charset="0"/>
              <a:buNone/>
            </a:pPr>
            <a:endParaRPr lang="fa-IR" sz="800" dirty="0" smtClean="0">
              <a:solidFill>
                <a:schemeClr val="accent2">
                  <a:lumMod val="60000"/>
                  <a:lumOff val="40000"/>
                </a:schemeClr>
              </a:solidFill>
              <a:cs typeface="B Titr" pitchFamily="2" charset="-78"/>
            </a:endParaRPr>
          </a:p>
          <a:p>
            <a:pPr marL="0" indent="0" algn="r" rtl="1" eaLnBrk="1" hangingPunct="1">
              <a:buFont typeface="Arial" charset="0"/>
              <a:buNone/>
            </a:pPr>
            <a:r>
              <a:rPr lang="fa-IR" sz="2400" dirty="0" smtClean="0">
                <a:solidFill>
                  <a:srgbClr val="7030A0"/>
                </a:solidFill>
                <a:cs typeface="B Titr" pitchFamily="2" charset="-78"/>
              </a:rPr>
              <a:t>امتیاز فعالیت های ماهیچه ای طبق جدول 4-3:</a:t>
            </a:r>
          </a:p>
          <a:p>
            <a:pPr marL="0" indent="0" algn="ctr" rtl="1" eaLnBrk="1" hangingPunct="1">
              <a:buFont typeface="Arial" charset="0"/>
              <a:buNone/>
            </a:pPr>
            <a:endParaRPr lang="fa-IR" dirty="0" smtClean="0"/>
          </a:p>
          <a:p>
            <a:pPr marL="0" indent="0" algn="ctr" rtl="1" eaLnBrk="1" hangingPunct="1">
              <a:buFont typeface="Arial" charset="0"/>
              <a:buNone/>
            </a:pPr>
            <a:endParaRPr lang="fa-IR" dirty="0" smtClean="0"/>
          </a:p>
          <a:p>
            <a:pPr marL="0" indent="0" algn="ctr" rtl="1" eaLnBrk="1" hangingPunct="1">
              <a:buFont typeface="Arial" charset="0"/>
              <a:buNone/>
            </a:pPr>
            <a:endParaRPr lang="fa-IR" dirty="0" smtClean="0"/>
          </a:p>
          <a:p>
            <a:pPr marL="0" indent="0" algn="ctr" rtl="1" eaLnBrk="1" hangingPunct="1">
              <a:buFont typeface="Arial" charset="0"/>
              <a:buNone/>
            </a:pPr>
            <a:endParaRPr lang="fa-IR" dirty="0" smtClean="0"/>
          </a:p>
          <a:p>
            <a:pPr marL="0" indent="0" algn="r" rtl="1" eaLnBrk="1" hangingPunct="1">
              <a:buFont typeface="Arial" charset="0"/>
              <a:buNone/>
            </a:pPr>
            <a:endParaRPr lang="fa-IR" sz="1100" dirty="0" smtClean="0"/>
          </a:p>
          <a:p>
            <a:pPr marL="0" indent="0" algn="r" rtl="1" eaLnBrk="1" hangingPunct="1">
              <a:buFont typeface="Arial" charset="0"/>
              <a:buNone/>
            </a:pPr>
            <a:r>
              <a:rPr lang="fa-IR" sz="2800" dirty="0" smtClean="0">
                <a:solidFill>
                  <a:srgbClr val="FF0000"/>
                </a:solidFill>
                <a:cs typeface="B Lotus" pitchFamily="2" charset="-78"/>
              </a:rPr>
              <a:t>امتیاز فعالیت های ماهیچه ای: 1</a:t>
            </a:r>
          </a:p>
          <a:p>
            <a:pPr marL="0" indent="0" algn="ctr" rtl="1" eaLnBrk="1" hangingPunct="1">
              <a:buFont typeface="Arial" charset="0"/>
              <a:buNone/>
            </a:pPr>
            <a:endParaRPr lang="fa-IR" dirty="0" smtClean="0"/>
          </a:p>
          <a:p>
            <a:pPr marL="0" indent="0" algn="ctr" rtl="1" eaLnBrk="1" hangingPunct="1">
              <a:buFont typeface="Arial" charset="0"/>
              <a:buNone/>
            </a:pPr>
            <a:endParaRPr lang="fa-IR" dirty="0" smtClean="0"/>
          </a:p>
          <a:p>
            <a:pPr marL="0" indent="0" algn="ctr" rtl="1" eaLnBrk="1" hangingPunct="1">
              <a:buFont typeface="Arial" charset="0"/>
              <a:buNone/>
            </a:pPr>
            <a:endParaRPr lang="fa-IR" dirty="0" smtClean="0"/>
          </a:p>
          <a:p>
            <a:pPr marL="0" indent="0" algn="ctr" rtl="1" eaLnBrk="1" hangingPunct="1">
              <a:buFont typeface="Arial" charset="0"/>
              <a:buNone/>
            </a:pPr>
            <a:endParaRPr lang="fa-IR" dirty="0" smtClean="0"/>
          </a:p>
          <a:p>
            <a:pPr marL="0" indent="0" algn="ctr" rtl="1" eaLnBrk="1" hangingPunct="1">
              <a:buFont typeface="Arial" charset="0"/>
              <a:buNone/>
            </a:pPr>
            <a:endParaRPr lang="fa-IR" dirty="0" smtClean="0"/>
          </a:p>
          <a:p>
            <a:pPr marL="0" indent="0" algn="ctr" rtl="1" eaLnBrk="1" hangingPunct="1">
              <a:buFont typeface="Arial" charset="0"/>
              <a:buNone/>
            </a:pPr>
            <a:endParaRPr lang="en-US" dirty="0" smtClean="0"/>
          </a:p>
        </p:txBody>
      </p:sp>
      <p:graphicFrame>
        <p:nvGraphicFramePr>
          <p:cNvPr id="4194306" name="Table 3"/>
          <p:cNvGraphicFramePr>
            <a:graphicFrameLocks noGrp="1"/>
          </p:cNvGraphicFramePr>
          <p:nvPr/>
        </p:nvGraphicFramePr>
        <p:xfrm>
          <a:off x="1000100" y="2857495"/>
          <a:ext cx="7129462" cy="2255754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7129462"/>
              </a:tblGrid>
              <a:tr h="1428761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fa-IR" sz="1200" dirty="0" smtClean="0">
                        <a:solidFill>
                          <a:srgbClr val="FF0000"/>
                        </a:solidFill>
                        <a:effectLst/>
                        <a:cs typeface="B Lotus" pitchFamily="2" charset="-78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600" dirty="0" smtClean="0">
                          <a:solidFill>
                            <a:srgbClr val="FF0000"/>
                          </a:solidFill>
                          <a:effectLst/>
                          <a:cs typeface="B Lotus" pitchFamily="2" charset="-78"/>
                        </a:rPr>
                        <a:t>اگر </a:t>
                      </a:r>
                      <a:r>
                        <a:rPr lang="fa-IR" sz="1600" dirty="0">
                          <a:solidFill>
                            <a:srgbClr val="FF0000"/>
                          </a:solidFill>
                          <a:effectLst/>
                          <a:cs typeface="B Lotus" pitchFamily="2" charset="-78"/>
                        </a:rPr>
                        <a:t>پوسچر: 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cs typeface="B Lotus" pitchFamily="2" charset="-78"/>
                      </a:endParaRPr>
                    </a:p>
                    <a:p>
                      <a:pPr marL="342900" lvl="0" indent="-342900" algn="r" rtl="1"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fa-IR" sz="1600" dirty="0">
                          <a:solidFill>
                            <a:srgbClr val="FF0000"/>
                          </a:solidFill>
                          <a:effectLst/>
                          <a:cs typeface="B Lotus" pitchFamily="2" charset="-78"/>
                        </a:rPr>
                        <a:t>عمدتاً </a:t>
                      </a:r>
                      <a:r>
                        <a:rPr lang="fa-IR" sz="1600" dirty="0" err="1">
                          <a:solidFill>
                            <a:srgbClr val="FF0000"/>
                          </a:solidFill>
                          <a:effectLst/>
                          <a:cs typeface="B Lotus" pitchFamily="2" charset="-78"/>
                        </a:rPr>
                        <a:t>استاتیک</a:t>
                      </a:r>
                      <a:r>
                        <a:rPr lang="fa-IR" sz="1600" dirty="0">
                          <a:solidFill>
                            <a:srgbClr val="FF0000"/>
                          </a:solidFill>
                          <a:effectLst/>
                          <a:cs typeface="B Lotus" pitchFamily="2" charset="-78"/>
                        </a:rPr>
                        <a:t> است (برای بیش از یک دقیقه حفظ شده و ثابت نگه داشته می شود)، 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cs typeface="B Lotus" pitchFamily="2" charset="-78"/>
                      </a:endParaRPr>
                    </a:p>
                    <a:p>
                      <a:pPr marL="342900" lvl="0" indent="-342900" algn="r" rtl="1"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fa-IR" sz="1600" dirty="0">
                          <a:solidFill>
                            <a:srgbClr val="FF0000"/>
                          </a:solidFill>
                          <a:effectLst/>
                          <a:cs typeface="B Lotus" pitchFamily="2" charset="-78"/>
                        </a:rPr>
                        <a:t>به شدت تکراری است یا بیش از چهار بار در دقیقه تکرار می شود، 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cs typeface="B Lotus" pitchFamily="2" charset="-78"/>
                      </a:endParaRPr>
                    </a:p>
                    <a:p>
                      <a:pPr marL="228600" algn="r" rtl="1">
                        <a:spcAft>
                          <a:spcPts val="0"/>
                        </a:spcAft>
                      </a:pPr>
                      <a:r>
                        <a:rPr lang="fa-IR" sz="1600" dirty="0" err="1">
                          <a:solidFill>
                            <a:srgbClr val="FF0000"/>
                          </a:solidFill>
                          <a:effectLst/>
                          <a:cs typeface="B Lotus" pitchFamily="2" charset="-78"/>
                        </a:rPr>
                        <a:t>آنکاه</a:t>
                      </a:r>
                      <a:r>
                        <a:rPr lang="fa-IR" sz="1600" dirty="0">
                          <a:solidFill>
                            <a:srgbClr val="FF0000"/>
                          </a:solidFill>
                          <a:effectLst/>
                          <a:cs typeface="B Lotus" pitchFamily="2" charset="-78"/>
                        </a:rPr>
                        <a:t> امتیاز یک در نظر گرفته می شود.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Lotus Linotype"/>
                        <a:ea typeface="Calibri"/>
                        <a:cs typeface="B Lotus" pitchFamily="2" charset="-78"/>
                      </a:endParaRPr>
                    </a:p>
                  </a:txBody>
                  <a:tcPr marL="68586" marR="68586" marT="0" marB="0">
                    <a:solidFill>
                      <a:schemeClr val="accent6">
                        <a:alpha val="88000"/>
                      </a:schemeClr>
                    </a:solidFill>
                  </a:tcPr>
                </a:tc>
              </a:tr>
              <a:tr h="826993">
                <a:tc>
                  <a:txBody>
                    <a:bodyPr/>
                    <a:lstStyle/>
                    <a:p>
                      <a:pPr marL="342900" lvl="0" indent="-342900" algn="r" rtl="1"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endParaRPr lang="en-US" sz="1200" dirty="0" smtClean="0">
                        <a:solidFill>
                          <a:srgbClr val="00B050"/>
                        </a:solidFill>
                        <a:effectLst/>
                        <a:cs typeface="B Lotus" pitchFamily="2" charset="-78"/>
                      </a:endParaRPr>
                    </a:p>
                    <a:p>
                      <a:pPr marL="342900" lvl="0" indent="-342900" algn="r" rtl="1"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fa-IR" sz="1600" dirty="0" smtClean="0">
                          <a:solidFill>
                            <a:srgbClr val="00B050"/>
                          </a:solidFill>
                          <a:effectLst/>
                          <a:cs typeface="B Lotus" pitchFamily="2" charset="-78"/>
                        </a:rPr>
                        <a:t>نه </a:t>
                      </a:r>
                      <a:r>
                        <a:rPr lang="fa-IR" sz="1600" dirty="0">
                          <a:solidFill>
                            <a:srgbClr val="00B050"/>
                          </a:solidFill>
                          <a:effectLst/>
                          <a:cs typeface="B Lotus" pitchFamily="2" charset="-78"/>
                        </a:rPr>
                        <a:t>استاتیک است و نه به شدت تکراری است، </a:t>
                      </a:r>
                      <a:endParaRPr lang="en-US" sz="1600" dirty="0">
                        <a:solidFill>
                          <a:srgbClr val="00B050"/>
                        </a:solidFill>
                        <a:effectLst/>
                        <a:cs typeface="B Lotus" pitchFamily="2" charset="-78"/>
                      </a:endParaRPr>
                    </a:p>
                    <a:p>
                      <a:pPr marL="228600" algn="r" rtl="1">
                        <a:spcAft>
                          <a:spcPts val="0"/>
                        </a:spcAft>
                      </a:pPr>
                      <a:r>
                        <a:rPr lang="fa-IR" sz="1600" dirty="0">
                          <a:solidFill>
                            <a:srgbClr val="00B050"/>
                          </a:solidFill>
                          <a:effectLst/>
                          <a:cs typeface="B Lotus" pitchFamily="2" charset="-78"/>
                        </a:rPr>
                        <a:t>آنگاه امتیاز صفر در نظر گرفته می شود.</a:t>
                      </a:r>
                      <a:endParaRPr lang="en-US" sz="1600" dirty="0">
                        <a:solidFill>
                          <a:srgbClr val="00B050"/>
                        </a:solidFill>
                        <a:effectLst/>
                        <a:latin typeface="Lotus Linotype"/>
                        <a:ea typeface="Calibri"/>
                        <a:cs typeface="B Lotus" pitchFamily="2" charset="-78"/>
                      </a:endParaRPr>
                    </a:p>
                  </a:txBody>
                  <a:tcPr marL="68586" marR="68586" marT="0" marB="0">
                    <a:solidFill>
                      <a:srgbClr val="92D050">
                        <a:alpha val="71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4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194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Title 1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281113"/>
          </a:xfrm>
        </p:spPr>
        <p:txBody>
          <a:bodyPr/>
          <a:lstStyle/>
          <a:p>
            <a:pPr eaLnBrk="1" hangingPunct="1"/>
            <a:r>
              <a:rPr lang="fa-IR" sz="3200" smtClean="0">
                <a:solidFill>
                  <a:schemeClr val="tx2"/>
                </a:solidFill>
                <a:cs typeface="B Titr" pitchFamily="2" charset="-78"/>
              </a:rPr>
              <a:t>روش کار</a:t>
            </a:r>
            <a:endParaRPr lang="en-US" sz="3200" smtClean="0">
              <a:solidFill>
                <a:schemeClr val="tx2"/>
              </a:solidFill>
              <a:cs typeface="B Titr" pitchFamily="2" charset="-78"/>
            </a:endParaRPr>
          </a:p>
        </p:txBody>
      </p:sp>
      <p:sp>
        <p:nvSpPr>
          <p:cNvPr id="1048612" name="Content Placeholder 2"/>
          <p:cNvSpPr>
            <a:spLocks noGrp="1"/>
          </p:cNvSpPr>
          <p:nvPr>
            <p:ph idx="1"/>
          </p:nvPr>
        </p:nvSpPr>
        <p:spPr>
          <a:xfrm>
            <a:off x="468313" y="1557338"/>
            <a:ext cx="8229600" cy="4525962"/>
          </a:xfrm>
        </p:spPr>
        <p:txBody>
          <a:bodyPr/>
          <a:lstStyle/>
          <a:p>
            <a:pPr marL="0" indent="0" algn="r" rtl="1" eaLnBrk="1" hangingPunct="1">
              <a:buFont typeface="Arial" charset="0"/>
              <a:buNone/>
            </a:pPr>
            <a:r>
              <a:rPr lang="fa-IR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B Titr" pitchFamily="2" charset="-78"/>
              </a:rPr>
              <a:t>مرحله سوم</a:t>
            </a:r>
          </a:p>
          <a:p>
            <a:pPr marL="0" indent="0" algn="r" rtl="1" eaLnBrk="1" hangingPunct="1">
              <a:buFont typeface="Arial" charset="0"/>
              <a:buNone/>
            </a:pPr>
            <a:endParaRPr lang="fa-IR" sz="700" dirty="0" smtClean="0">
              <a:solidFill>
                <a:schemeClr val="accent2">
                  <a:lumMod val="60000"/>
                  <a:lumOff val="40000"/>
                </a:schemeClr>
              </a:solidFill>
              <a:cs typeface="B Titr" pitchFamily="2" charset="-78"/>
            </a:endParaRPr>
          </a:p>
          <a:p>
            <a:pPr marL="0" indent="0" algn="r" rtl="1" eaLnBrk="1" hangingPunct="1">
              <a:buFont typeface="Arial" charset="0"/>
              <a:buNone/>
            </a:pPr>
            <a:r>
              <a:rPr lang="fa-IR" sz="2400" dirty="0" smtClean="0">
                <a:solidFill>
                  <a:srgbClr val="7030A0"/>
                </a:solidFill>
                <a:cs typeface="B Titr" pitchFamily="2" charset="-78"/>
              </a:rPr>
              <a:t>امتیاز نیرو طبق جدول 4-4:</a:t>
            </a:r>
          </a:p>
          <a:p>
            <a:pPr marL="0" indent="0" algn="r" eaLnBrk="1" hangingPunct="1">
              <a:buFont typeface="Arial" charset="0"/>
              <a:buNone/>
            </a:pPr>
            <a:endParaRPr lang="fa-IR" dirty="0" smtClean="0"/>
          </a:p>
          <a:p>
            <a:pPr marL="0" indent="0" algn="r" eaLnBrk="1" hangingPunct="1">
              <a:buFont typeface="Arial" charset="0"/>
              <a:buNone/>
            </a:pPr>
            <a:endParaRPr lang="fa-IR" dirty="0" smtClean="0"/>
          </a:p>
          <a:p>
            <a:pPr marL="0" indent="0" algn="r" eaLnBrk="1" hangingPunct="1">
              <a:buFont typeface="Arial" charset="0"/>
              <a:buNone/>
            </a:pPr>
            <a:endParaRPr lang="fa-IR" dirty="0" smtClean="0"/>
          </a:p>
          <a:p>
            <a:pPr marL="0" indent="0" algn="r" eaLnBrk="1" hangingPunct="1">
              <a:buFont typeface="Arial" charset="0"/>
              <a:buNone/>
            </a:pPr>
            <a:endParaRPr lang="fa-IR" dirty="0" smtClean="0"/>
          </a:p>
          <a:p>
            <a:pPr marL="0" indent="0" algn="r" eaLnBrk="1" hangingPunct="1">
              <a:buFont typeface="Arial" charset="0"/>
              <a:buNone/>
            </a:pPr>
            <a:endParaRPr lang="fa-IR" sz="2400" dirty="0" smtClean="0"/>
          </a:p>
          <a:p>
            <a:pPr marL="0" indent="0" algn="r" eaLnBrk="1" hangingPunct="1">
              <a:buFont typeface="Arial" charset="0"/>
              <a:buNone/>
            </a:pPr>
            <a:r>
              <a:rPr lang="fa-IR" sz="2800" b="1" dirty="0" smtClean="0">
                <a:solidFill>
                  <a:srgbClr val="00B050"/>
                </a:solidFill>
                <a:cs typeface="B Lotus" pitchFamily="2" charset="-78"/>
              </a:rPr>
              <a:t>امتیاز نیرو:0</a:t>
            </a:r>
            <a:endParaRPr lang="en-US" sz="2800" b="1" dirty="0" smtClean="0">
              <a:solidFill>
                <a:srgbClr val="00B050"/>
              </a:solidFill>
              <a:cs typeface="B Lotus" pitchFamily="2" charset="-78"/>
            </a:endParaRPr>
          </a:p>
        </p:txBody>
      </p:sp>
      <p:graphicFrame>
        <p:nvGraphicFramePr>
          <p:cNvPr id="4194307" name="Table 3"/>
          <p:cNvGraphicFramePr>
            <a:graphicFrameLocks noGrp="1"/>
          </p:cNvGraphicFramePr>
          <p:nvPr/>
        </p:nvGraphicFramePr>
        <p:xfrm>
          <a:off x="539750" y="2852738"/>
          <a:ext cx="7993063" cy="2376487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996284"/>
                <a:gridCol w="2124080"/>
                <a:gridCol w="1983061"/>
                <a:gridCol w="1889638"/>
              </a:tblGrid>
              <a:tr h="573454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800" dirty="0">
                          <a:solidFill>
                            <a:srgbClr val="002060"/>
                          </a:solidFill>
                          <a:effectLst/>
                          <a:cs typeface="B Lotus" pitchFamily="2" charset="-78"/>
                        </a:rPr>
                        <a:t>0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Lotus Linotype"/>
                        <a:ea typeface="Calibri"/>
                        <a:cs typeface="B Lotus" pitchFamily="2" charset="-78"/>
                      </a:endParaRPr>
                    </a:p>
                  </a:txBody>
                  <a:tcPr marL="68582" marR="68582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800" dirty="0">
                          <a:solidFill>
                            <a:srgbClr val="002060"/>
                          </a:solidFill>
                          <a:effectLst/>
                          <a:cs typeface="B Lotus" pitchFamily="2" charset="-78"/>
                        </a:rPr>
                        <a:t>1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Lotus Linotype"/>
                        <a:ea typeface="Calibri"/>
                        <a:cs typeface="B Lotus" pitchFamily="2" charset="-78"/>
                      </a:endParaRPr>
                    </a:p>
                  </a:txBody>
                  <a:tcPr marL="68582" marR="68582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800" dirty="0" smtClean="0">
                          <a:solidFill>
                            <a:srgbClr val="002060"/>
                          </a:solidFill>
                          <a:effectLst/>
                          <a:cs typeface="B Lotus" pitchFamily="2" charset="-78"/>
                        </a:rPr>
                        <a:t>2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Lotus Linotype"/>
                        <a:ea typeface="Calibri"/>
                        <a:cs typeface="B Lotus" pitchFamily="2" charset="-78"/>
                      </a:endParaRPr>
                    </a:p>
                  </a:txBody>
                  <a:tcPr marL="68582" marR="68582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800" dirty="0">
                          <a:solidFill>
                            <a:srgbClr val="002060"/>
                          </a:solidFill>
                          <a:effectLst/>
                          <a:cs typeface="B Lotus" pitchFamily="2" charset="-78"/>
                        </a:rPr>
                        <a:t>3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Lotus Linotype"/>
                        <a:ea typeface="Calibri"/>
                        <a:cs typeface="B Lotus" pitchFamily="2" charset="-78"/>
                      </a:endParaRPr>
                    </a:p>
                  </a:txBody>
                  <a:tcPr marL="68582" marR="68582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803033">
                <a:tc>
                  <a:txBody>
                    <a:bodyPr/>
                    <a:lstStyle/>
                    <a:p>
                      <a:pPr marL="342900" lvl="0" indent="-342900" algn="r" rtl="1"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endParaRPr lang="fa-IR" sz="1400" dirty="0" smtClean="0">
                        <a:solidFill>
                          <a:schemeClr val="tx1"/>
                        </a:solidFill>
                        <a:effectLst/>
                        <a:cs typeface="B Lotus" pitchFamily="2" charset="-78"/>
                      </a:endParaRPr>
                    </a:p>
                    <a:p>
                      <a:pPr marL="342900" lvl="0" indent="-342900" algn="r" rtl="1"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fa-IR" sz="1400" dirty="0" smtClean="0">
                          <a:solidFill>
                            <a:schemeClr val="tx1"/>
                          </a:solidFill>
                          <a:effectLst/>
                          <a:cs typeface="B Lotus" pitchFamily="2" charset="-78"/>
                        </a:rPr>
                        <a:t>مقاومتی </a:t>
                      </a:r>
                      <a:r>
                        <a:rPr lang="fa-IR" sz="1400" dirty="0">
                          <a:solidFill>
                            <a:schemeClr val="tx1"/>
                          </a:solidFill>
                          <a:effectLst/>
                          <a:cs typeface="B Lotus" pitchFamily="2" charset="-78"/>
                        </a:rPr>
                        <a:t>در برابر حرکت وجود ندارد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cs typeface="B Lotus" pitchFamily="2" charset="-78"/>
                      </a:endParaRPr>
                    </a:p>
                    <a:p>
                      <a:pPr marL="342900" lvl="0" indent="-342900" algn="r" rtl="1"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fa-IR" sz="1400" dirty="0">
                          <a:solidFill>
                            <a:schemeClr val="tx1"/>
                          </a:solidFill>
                          <a:effectLst/>
                          <a:cs typeface="B Lotus" pitchFamily="2" charset="-78"/>
                        </a:rPr>
                        <a:t>نیروی اعمال شده کمتر از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cs typeface="B Lotus" pitchFamily="2" charset="-78"/>
                        </a:rPr>
                        <a:t> kg</a:t>
                      </a:r>
                      <a:r>
                        <a:rPr lang="fa-IR" sz="1400" dirty="0">
                          <a:solidFill>
                            <a:schemeClr val="tx1"/>
                          </a:solidFill>
                          <a:effectLst/>
                          <a:cs typeface="B Lotus" pitchFamily="2" charset="-78"/>
                        </a:rPr>
                        <a:t> 2 و به صورت منقطع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Lotus Linotype"/>
                        <a:ea typeface="SimSun"/>
                        <a:cs typeface="B Lotus" pitchFamily="2" charset="-78"/>
                      </a:endParaRPr>
                    </a:p>
                  </a:txBody>
                  <a:tcPr marL="68582" marR="68582" marT="0" marB="0">
                    <a:solidFill>
                      <a:srgbClr val="92D05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endParaRPr lang="fa-IR" sz="1400" dirty="0" smtClean="0">
                        <a:effectLst/>
                        <a:cs typeface="B Lotus" pitchFamily="2" charset="-78"/>
                      </a:endParaRPr>
                    </a:p>
                    <a:p>
                      <a:pPr marL="342900" lvl="0" indent="-342900" algn="r" rtl="1"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fa-IR" sz="1400" dirty="0" smtClean="0">
                          <a:effectLst/>
                          <a:cs typeface="B Lotus" pitchFamily="2" charset="-78"/>
                        </a:rPr>
                        <a:t>نیروی </a:t>
                      </a:r>
                      <a:r>
                        <a:rPr lang="fa-IR" sz="1400" dirty="0">
                          <a:effectLst/>
                          <a:cs typeface="B Lotus" pitchFamily="2" charset="-78"/>
                        </a:rPr>
                        <a:t>اعمال شده از </a:t>
                      </a:r>
                      <a:r>
                        <a:rPr lang="en-US" sz="1400" dirty="0">
                          <a:effectLst/>
                          <a:cs typeface="B Lotus" pitchFamily="2" charset="-78"/>
                        </a:rPr>
                        <a:t>kg </a:t>
                      </a:r>
                      <a:r>
                        <a:rPr lang="fa-IR" sz="1400" dirty="0">
                          <a:effectLst/>
                          <a:cs typeface="B Lotus" pitchFamily="2" charset="-78"/>
                        </a:rPr>
                        <a:t>2 تا </a:t>
                      </a:r>
                      <a:r>
                        <a:rPr lang="en-US" sz="1400" dirty="0">
                          <a:effectLst/>
                          <a:cs typeface="B Lotus" pitchFamily="2" charset="-78"/>
                        </a:rPr>
                        <a:t> kg</a:t>
                      </a:r>
                      <a:r>
                        <a:rPr lang="fa-IR" sz="1400" dirty="0">
                          <a:effectLst/>
                          <a:cs typeface="B Lotus" pitchFamily="2" charset="-78"/>
                        </a:rPr>
                        <a:t>10 به صورت منقطع</a:t>
                      </a:r>
                      <a:endParaRPr lang="en-US" sz="1400" dirty="0">
                        <a:effectLst/>
                        <a:latin typeface="Lotus Linotype"/>
                        <a:ea typeface="SimSun"/>
                        <a:cs typeface="B Lotus" pitchFamily="2" charset="-78"/>
                      </a:endParaRPr>
                    </a:p>
                  </a:txBody>
                  <a:tcPr marL="68582" marR="68582" marT="0" marB="0">
                    <a:solidFill>
                      <a:srgbClr val="00B050">
                        <a:alpha val="4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endParaRPr lang="fa-IR" sz="1400" dirty="0" smtClean="0">
                        <a:effectLst/>
                        <a:cs typeface="B Lotus" pitchFamily="2" charset="-78"/>
                      </a:endParaRPr>
                    </a:p>
                    <a:p>
                      <a:pPr marL="342900" lvl="0" indent="-342900" algn="r" rtl="1"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en-US" sz="1400" dirty="0" smtClean="0">
                          <a:effectLst/>
                          <a:cs typeface="B Lotus" pitchFamily="2" charset="-78"/>
                        </a:rPr>
                        <a:t>kg</a:t>
                      </a:r>
                      <a:r>
                        <a:rPr lang="fa-IR" sz="1400" dirty="0">
                          <a:effectLst/>
                          <a:cs typeface="B Lotus" pitchFamily="2" charset="-78"/>
                        </a:rPr>
                        <a:t>2 تا  </a:t>
                      </a:r>
                      <a:r>
                        <a:rPr lang="en-US" sz="1400" dirty="0">
                          <a:effectLst/>
                          <a:cs typeface="B Lotus" pitchFamily="2" charset="-78"/>
                        </a:rPr>
                        <a:t>kg</a:t>
                      </a:r>
                      <a:r>
                        <a:rPr lang="fa-IR" sz="1400" dirty="0">
                          <a:effectLst/>
                          <a:cs typeface="B Lotus" pitchFamily="2" charset="-78"/>
                        </a:rPr>
                        <a:t> 10نیروی </a:t>
                      </a:r>
                      <a:r>
                        <a:rPr lang="fa-IR" sz="1400" dirty="0" err="1">
                          <a:effectLst/>
                          <a:cs typeface="B Lotus" pitchFamily="2" charset="-78"/>
                        </a:rPr>
                        <a:t>استاتیک</a:t>
                      </a:r>
                      <a:endParaRPr lang="en-US" sz="1400" dirty="0">
                        <a:effectLst/>
                        <a:cs typeface="B Lotus" pitchFamily="2" charset="-78"/>
                      </a:endParaRPr>
                    </a:p>
                    <a:p>
                      <a:pPr marL="342900" lvl="0" indent="-342900" algn="r" rtl="1"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en-US" sz="1400" dirty="0">
                          <a:effectLst/>
                          <a:cs typeface="B Lotus" pitchFamily="2" charset="-78"/>
                        </a:rPr>
                        <a:t>kg</a:t>
                      </a:r>
                      <a:r>
                        <a:rPr lang="fa-IR" sz="1400" dirty="0">
                          <a:effectLst/>
                          <a:cs typeface="B Lotus" pitchFamily="2" charset="-78"/>
                        </a:rPr>
                        <a:t>2 تا </a:t>
                      </a:r>
                      <a:r>
                        <a:rPr lang="en-US" sz="1400" dirty="0">
                          <a:effectLst/>
                          <a:cs typeface="B Lotus" pitchFamily="2" charset="-78"/>
                        </a:rPr>
                        <a:t>kg</a:t>
                      </a:r>
                      <a:r>
                        <a:rPr lang="fa-IR" sz="1400" dirty="0">
                          <a:effectLst/>
                          <a:cs typeface="B Lotus" pitchFamily="2" charset="-78"/>
                        </a:rPr>
                        <a:t> 10نیروی تکراری</a:t>
                      </a:r>
                      <a:endParaRPr lang="en-US" sz="1400" dirty="0">
                        <a:effectLst/>
                        <a:cs typeface="B Lotus" pitchFamily="2" charset="-78"/>
                      </a:endParaRPr>
                    </a:p>
                    <a:p>
                      <a:pPr marL="342900" lvl="0" indent="-342900" algn="r" rtl="1"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en-US" sz="1400" dirty="0">
                          <a:effectLst/>
                          <a:cs typeface="B Lotus" pitchFamily="2" charset="-78"/>
                        </a:rPr>
                        <a:t>kg</a:t>
                      </a:r>
                      <a:r>
                        <a:rPr lang="fa-IR" sz="1400" dirty="0">
                          <a:effectLst/>
                          <a:cs typeface="B Lotus" pitchFamily="2" charset="-78"/>
                        </a:rPr>
                        <a:t>10یا بیشتر نیروی منقطع</a:t>
                      </a:r>
                      <a:endParaRPr lang="en-US" sz="1400" dirty="0">
                        <a:effectLst/>
                        <a:latin typeface="Lotus Linotype"/>
                        <a:ea typeface="SimSun"/>
                        <a:cs typeface="B Lotus" pitchFamily="2" charset="-78"/>
                      </a:endParaRPr>
                    </a:p>
                  </a:txBody>
                  <a:tcPr marL="68582" marR="68582" marT="0" marB="0">
                    <a:solidFill>
                      <a:srgbClr val="FFC000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endParaRPr lang="fa-IR" sz="1400" dirty="0" smtClean="0">
                        <a:effectLst/>
                        <a:cs typeface="B Lotus" pitchFamily="2" charset="-78"/>
                      </a:endParaRPr>
                    </a:p>
                    <a:p>
                      <a:pPr marL="342900" lvl="0" indent="-342900" algn="r" rtl="1"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en-US" sz="1400" dirty="0" smtClean="0">
                          <a:effectLst/>
                          <a:cs typeface="B Lotus" pitchFamily="2" charset="-78"/>
                        </a:rPr>
                        <a:t>kg</a:t>
                      </a:r>
                      <a:r>
                        <a:rPr lang="fa-IR" sz="1400" dirty="0" smtClean="0">
                          <a:effectLst/>
                          <a:cs typeface="B Lotus" pitchFamily="2" charset="-78"/>
                        </a:rPr>
                        <a:t> </a:t>
                      </a:r>
                      <a:r>
                        <a:rPr lang="fa-IR" sz="1400" dirty="0">
                          <a:effectLst/>
                          <a:cs typeface="B Lotus" pitchFamily="2" charset="-78"/>
                        </a:rPr>
                        <a:t>10یا بیشتر نیروی استاتیک </a:t>
                      </a:r>
                      <a:endParaRPr lang="en-US" sz="1400" dirty="0">
                        <a:effectLst/>
                        <a:cs typeface="B Lotus" pitchFamily="2" charset="-78"/>
                      </a:endParaRPr>
                    </a:p>
                    <a:p>
                      <a:pPr marL="342900" lvl="0" indent="-342900" algn="r" rtl="1"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en-US" sz="1400" dirty="0">
                          <a:effectLst/>
                          <a:cs typeface="B Lotus" pitchFamily="2" charset="-78"/>
                        </a:rPr>
                        <a:t>kg</a:t>
                      </a:r>
                      <a:r>
                        <a:rPr lang="fa-IR" sz="1400" dirty="0">
                          <a:effectLst/>
                          <a:cs typeface="B Lotus" pitchFamily="2" charset="-78"/>
                        </a:rPr>
                        <a:t> 10یا </a:t>
                      </a:r>
                      <a:r>
                        <a:rPr lang="fa-IR" sz="1400" dirty="0" err="1">
                          <a:effectLst/>
                          <a:cs typeface="B Lotus" pitchFamily="2" charset="-78"/>
                        </a:rPr>
                        <a:t>یبیشتر</a:t>
                      </a:r>
                      <a:r>
                        <a:rPr lang="fa-IR" sz="1400" dirty="0">
                          <a:effectLst/>
                          <a:cs typeface="B Lotus" pitchFamily="2" charset="-78"/>
                        </a:rPr>
                        <a:t> نیروی تکراری</a:t>
                      </a:r>
                      <a:endParaRPr lang="en-US" sz="1400" dirty="0">
                        <a:effectLst/>
                        <a:cs typeface="B Lotus" pitchFamily="2" charset="-78"/>
                      </a:endParaRPr>
                    </a:p>
                    <a:p>
                      <a:pPr marL="342900" lvl="0" indent="-342900" algn="r" rtl="1"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fa-IR" sz="1400" dirty="0">
                          <a:effectLst/>
                          <a:cs typeface="B Lotus" pitchFamily="2" charset="-78"/>
                        </a:rPr>
                        <a:t>نیروی ناگهانی که به سرعت تجمع می یابند</a:t>
                      </a:r>
                      <a:endParaRPr lang="en-US" sz="1400" dirty="0">
                        <a:effectLst/>
                        <a:latin typeface="Lotus Linotype"/>
                        <a:ea typeface="SimSun"/>
                        <a:cs typeface="B Lotus" pitchFamily="2" charset="-78"/>
                      </a:endParaRPr>
                    </a:p>
                  </a:txBody>
                  <a:tcPr marL="68582" marR="68582" marT="0" marB="0">
                    <a:solidFill>
                      <a:srgbClr val="FF0000">
                        <a:alpha val="52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4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194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1143000"/>
          </a:xfrm>
        </p:spPr>
        <p:txBody>
          <a:bodyPr/>
          <a:lstStyle/>
          <a:p>
            <a:pPr eaLnBrk="1" hangingPunct="1"/>
            <a:r>
              <a:rPr lang="fa-IR" sz="3200" smtClean="0">
                <a:solidFill>
                  <a:schemeClr val="tx2"/>
                </a:solidFill>
                <a:cs typeface="B Titr" pitchFamily="2" charset="-78"/>
              </a:rPr>
              <a:t>روش کار </a:t>
            </a:r>
            <a:endParaRPr lang="en-US" sz="3200" smtClean="0">
              <a:solidFill>
                <a:schemeClr val="tx2"/>
              </a:solidFill>
              <a:cs typeface="B Titr" pitchFamily="2" charset="-78"/>
            </a:endParaRPr>
          </a:p>
        </p:txBody>
      </p:sp>
      <p:sp>
        <p:nvSpPr>
          <p:cNvPr id="10486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 eaLnBrk="1" hangingPunct="1">
              <a:buFont typeface="Arial" charset="0"/>
              <a:buNone/>
            </a:pPr>
            <a:r>
              <a:rPr lang="fa-IR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B Titr" pitchFamily="2" charset="-78"/>
              </a:rPr>
              <a:t>مرحله چهارم</a:t>
            </a:r>
          </a:p>
          <a:p>
            <a:pPr marL="0" indent="0" algn="r" rtl="1" eaLnBrk="1" hangingPunct="1">
              <a:buFont typeface="Arial" charset="0"/>
              <a:buNone/>
            </a:pPr>
            <a:endParaRPr lang="fa-IR" sz="800" dirty="0" smtClean="0">
              <a:solidFill>
                <a:schemeClr val="accent2">
                  <a:lumMod val="60000"/>
                  <a:lumOff val="40000"/>
                </a:schemeClr>
              </a:solidFill>
              <a:cs typeface="B Titr" pitchFamily="2" charset="-78"/>
            </a:endParaRPr>
          </a:p>
          <a:p>
            <a:pPr marL="0" indent="0" algn="r" rtl="1" eaLnBrk="1" hangingPunct="1">
              <a:buFont typeface="Arial" charset="0"/>
              <a:buNone/>
            </a:pPr>
            <a:r>
              <a:rPr lang="fa-IR" sz="2400" dirty="0" smtClean="0">
                <a:solidFill>
                  <a:srgbClr val="7030A0"/>
                </a:solidFill>
                <a:cs typeface="B Titr" pitchFamily="2" charset="-78"/>
              </a:rPr>
              <a:t>تعیین امتیاز</a:t>
            </a:r>
            <a:r>
              <a:rPr lang="en-US" sz="2400" b="1" dirty="0" smtClean="0">
                <a:solidFill>
                  <a:srgbClr val="7030A0"/>
                </a:solidFill>
                <a:cs typeface="B Titr" pitchFamily="2" charset="-78"/>
              </a:rPr>
              <a:t>C</a:t>
            </a:r>
            <a:r>
              <a:rPr lang="fa-IR" sz="2400" dirty="0" smtClean="0">
                <a:solidFill>
                  <a:srgbClr val="7030A0"/>
                </a:solidFill>
                <a:cs typeface="B Titr" pitchFamily="2" charset="-78"/>
              </a:rPr>
              <a:t>: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fa-IR" sz="2400" dirty="0" smtClean="0">
                <a:solidFill>
                  <a:srgbClr val="7030A0"/>
                </a:solidFill>
              </a:rPr>
              <a:t>  </a:t>
            </a:r>
          </a:p>
          <a:p>
            <a:pPr marL="0" indent="0" algn="ctr" rtl="1" eaLnBrk="1" hangingPunct="1">
              <a:buFont typeface="Arial" charset="0"/>
              <a:buNone/>
            </a:pPr>
            <a:r>
              <a:rPr lang="fa-IR" sz="2800" b="1" dirty="0" smtClean="0">
                <a:solidFill>
                  <a:srgbClr val="00B050"/>
                </a:solidFill>
                <a:cs typeface="B Lotus" pitchFamily="2" charset="-78"/>
              </a:rPr>
              <a:t>امتیاز</a:t>
            </a:r>
            <a:r>
              <a:rPr lang="en-US" sz="2800" b="1" dirty="0" smtClean="0">
                <a:solidFill>
                  <a:srgbClr val="00B050"/>
                </a:solidFill>
                <a:cs typeface="B Lotus" pitchFamily="2" charset="-78"/>
              </a:rPr>
              <a:t> C</a:t>
            </a:r>
            <a:r>
              <a:rPr lang="fa-IR" sz="2800" b="1" dirty="0" smtClean="0">
                <a:solidFill>
                  <a:srgbClr val="00B050"/>
                </a:solidFill>
                <a:cs typeface="B Lotus" pitchFamily="2" charset="-78"/>
              </a:rPr>
              <a:t>= امتیاز نیرو+ امتیاز فعالیت های ماهیچه ای + امتیاز </a:t>
            </a:r>
            <a:r>
              <a:rPr lang="en-US" sz="2800" b="1" dirty="0" smtClean="0">
                <a:solidFill>
                  <a:srgbClr val="00B050"/>
                </a:solidFill>
                <a:cs typeface="B Lotus" pitchFamily="2" charset="-78"/>
              </a:rPr>
              <a:t>A</a:t>
            </a:r>
            <a:r>
              <a:rPr lang="fa-IR" sz="2800" b="1" dirty="0" smtClean="0">
                <a:solidFill>
                  <a:srgbClr val="00B050"/>
                </a:solidFill>
                <a:cs typeface="B Lotus" pitchFamily="2" charset="-78"/>
              </a:rPr>
              <a:t> </a:t>
            </a:r>
          </a:p>
          <a:p>
            <a:pPr marL="0" indent="0" algn="ctr" rtl="1" eaLnBrk="1" hangingPunct="1">
              <a:buFont typeface="Arial" charset="0"/>
              <a:buNone/>
            </a:pPr>
            <a:r>
              <a:rPr lang="fa-IR" sz="2800" b="1" dirty="0" smtClean="0">
                <a:solidFill>
                  <a:srgbClr val="00B050"/>
                </a:solidFill>
                <a:cs typeface="B Lotus" pitchFamily="2" charset="-78"/>
              </a:rPr>
              <a:t>3=0+1+2</a:t>
            </a:r>
            <a:endParaRPr lang="en-US" sz="2800" b="1" dirty="0" smtClean="0">
              <a:solidFill>
                <a:srgbClr val="00B050"/>
              </a:solidFill>
              <a:cs typeface="B Lotus" pitchFamily="2" charset="-78"/>
            </a:endParaRPr>
          </a:p>
          <a:p>
            <a:pPr marL="0" indent="0" algn="ctr" rtl="1" eaLnBrk="1" hangingPunct="1">
              <a:buFont typeface="Arial" charset="0"/>
              <a:buNone/>
            </a:pPr>
            <a:endParaRPr lang="fa-IR" sz="2800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Title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1143000"/>
          </a:xfrm>
        </p:spPr>
        <p:txBody>
          <a:bodyPr/>
          <a:lstStyle/>
          <a:p>
            <a:r>
              <a:rPr lang="fa-IR" sz="3200" smtClean="0">
                <a:solidFill>
                  <a:schemeClr val="tx2"/>
                </a:solidFill>
                <a:cs typeface="B Titr" pitchFamily="2" charset="-78"/>
              </a:rPr>
              <a:t>روش کار</a:t>
            </a:r>
            <a:endParaRPr lang="en-US" sz="3200" smtClean="0">
              <a:solidFill>
                <a:schemeClr val="tx2"/>
              </a:solidFill>
              <a:cs typeface="B Titr" pitchFamily="2" charset="-78"/>
            </a:endParaRPr>
          </a:p>
        </p:txBody>
      </p:sp>
      <p:sp>
        <p:nvSpPr>
          <p:cNvPr id="104861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Font typeface="Arial" charset="0"/>
              <a:buNone/>
            </a:pPr>
            <a:r>
              <a:rPr lang="fa-IR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B Titr" pitchFamily="2" charset="-78"/>
              </a:rPr>
              <a:t>مرحله پنجم</a:t>
            </a:r>
          </a:p>
          <a:p>
            <a:pPr marL="0" indent="0" algn="r" rtl="1">
              <a:buFont typeface="Arial" charset="0"/>
              <a:buNone/>
            </a:pPr>
            <a:endParaRPr lang="fa-IR" sz="800" dirty="0" smtClean="0">
              <a:solidFill>
                <a:schemeClr val="accent2">
                  <a:lumMod val="60000"/>
                  <a:lumOff val="40000"/>
                </a:schemeClr>
              </a:solidFill>
              <a:cs typeface="B Titr" pitchFamily="2" charset="-78"/>
            </a:endParaRPr>
          </a:p>
          <a:p>
            <a:pPr marL="0" indent="0" algn="r" rtl="1">
              <a:buFont typeface="Arial" charset="0"/>
              <a:buNone/>
            </a:pPr>
            <a:r>
              <a:rPr lang="fa-IR" sz="2400" dirty="0" smtClean="0">
                <a:solidFill>
                  <a:srgbClr val="7030A0"/>
                </a:solidFill>
                <a:cs typeface="B Titr" pitchFamily="2" charset="-78"/>
              </a:rPr>
              <a:t>تعیین امتیاز گروه </a:t>
            </a:r>
            <a:r>
              <a:rPr lang="en-US" sz="2800" b="1" dirty="0" smtClean="0">
                <a:solidFill>
                  <a:srgbClr val="7030A0"/>
                </a:solidFill>
                <a:cs typeface="B Titr" pitchFamily="2" charset="-78"/>
              </a:rPr>
              <a:t>B</a:t>
            </a:r>
            <a:r>
              <a:rPr lang="fa-IR" sz="2400" dirty="0" smtClean="0">
                <a:solidFill>
                  <a:srgbClr val="7030A0"/>
                </a:solidFill>
                <a:cs typeface="B Titr" pitchFamily="2" charset="-78"/>
              </a:rPr>
              <a:t>طبق جدول 4-2: </a:t>
            </a:r>
          </a:p>
          <a:p>
            <a:pPr marL="0" indent="0" algn="r" rtl="1">
              <a:buFont typeface="Arial" charset="0"/>
              <a:buNone/>
            </a:pPr>
            <a:r>
              <a:rPr lang="fa-IR" sz="2400" b="1" dirty="0" smtClean="0">
                <a:solidFill>
                  <a:srgbClr val="00B050"/>
                </a:solidFill>
                <a:cs typeface="B Lotus" pitchFamily="2" charset="-78"/>
              </a:rPr>
              <a:t>امتیاز </a:t>
            </a:r>
            <a:r>
              <a:rPr lang="fa-IR" sz="2400" b="1" dirty="0" err="1" smtClean="0">
                <a:solidFill>
                  <a:srgbClr val="00B050"/>
                </a:solidFill>
                <a:cs typeface="B Lotus" pitchFamily="2" charset="-78"/>
              </a:rPr>
              <a:t>پوسچر</a:t>
            </a:r>
            <a:r>
              <a:rPr lang="fa-IR" sz="2400" b="1" dirty="0" smtClean="0">
                <a:solidFill>
                  <a:srgbClr val="00B050"/>
                </a:solidFill>
                <a:cs typeface="B Lotus" pitchFamily="2" charset="-78"/>
              </a:rPr>
              <a:t> گردن: 2</a:t>
            </a:r>
            <a:endParaRPr lang="en-US" sz="2400" b="1" dirty="0" smtClean="0">
              <a:solidFill>
                <a:srgbClr val="00B050"/>
              </a:solidFill>
              <a:cs typeface="B Lotus" pitchFamily="2" charset="-78"/>
            </a:endParaRPr>
          </a:p>
          <a:p>
            <a:pPr marL="0" indent="0" algn="r" rtl="1">
              <a:buFont typeface="Arial" charset="0"/>
              <a:buNone/>
            </a:pPr>
            <a:r>
              <a:rPr lang="fa-IR" sz="2400" b="1" dirty="0" smtClean="0">
                <a:solidFill>
                  <a:srgbClr val="00B050"/>
                </a:solidFill>
                <a:cs typeface="B Lotus" pitchFamily="2" charset="-78"/>
              </a:rPr>
              <a:t>امتیاز </a:t>
            </a:r>
            <a:r>
              <a:rPr lang="fa-IR" sz="2400" b="1" dirty="0" err="1" smtClean="0">
                <a:solidFill>
                  <a:srgbClr val="00B050"/>
                </a:solidFill>
                <a:cs typeface="B Lotus" pitchFamily="2" charset="-78"/>
              </a:rPr>
              <a:t>پوسچر</a:t>
            </a:r>
            <a:r>
              <a:rPr lang="fa-IR" sz="2400" b="1" dirty="0" smtClean="0">
                <a:solidFill>
                  <a:srgbClr val="00B050"/>
                </a:solidFill>
                <a:cs typeface="B Lotus" pitchFamily="2" charset="-78"/>
              </a:rPr>
              <a:t> تنه: 1</a:t>
            </a:r>
            <a:endParaRPr lang="en-US" sz="2400" b="1" dirty="0" smtClean="0">
              <a:solidFill>
                <a:srgbClr val="00B050"/>
              </a:solidFill>
              <a:cs typeface="B Lotus" pitchFamily="2" charset="-78"/>
            </a:endParaRPr>
          </a:p>
          <a:p>
            <a:pPr marL="0" indent="0" algn="r" rtl="1">
              <a:buFont typeface="Arial" charset="0"/>
              <a:buNone/>
            </a:pPr>
            <a:r>
              <a:rPr lang="fa-IR" sz="2400" b="1" dirty="0" smtClean="0">
                <a:solidFill>
                  <a:srgbClr val="00B050"/>
                </a:solidFill>
                <a:cs typeface="B Lotus" pitchFamily="2" charset="-78"/>
              </a:rPr>
              <a:t>امتیاز پاها: 2</a:t>
            </a:r>
            <a:endParaRPr lang="en-US" sz="2400" b="1" dirty="0" smtClean="0">
              <a:solidFill>
                <a:srgbClr val="00B050"/>
              </a:solidFill>
              <a:cs typeface="B Lotus" pitchFamily="2" charset="-78"/>
            </a:endParaRPr>
          </a:p>
          <a:p>
            <a:pPr marL="0" indent="0" algn="r" rtl="1">
              <a:buFont typeface="Arial" charset="0"/>
              <a:buNone/>
            </a:pPr>
            <a:r>
              <a:rPr lang="fa-IR" sz="2400" b="1" dirty="0" smtClean="0">
                <a:solidFill>
                  <a:srgbClr val="FF0000"/>
                </a:solidFill>
                <a:cs typeface="B Lotus" pitchFamily="2" charset="-78"/>
              </a:rPr>
              <a:t>امتیاز این گروه طبق جدول: 3</a:t>
            </a:r>
            <a:endParaRPr lang="en-US" sz="2400" b="1" dirty="0" smtClean="0">
              <a:solidFill>
                <a:srgbClr val="FF0000"/>
              </a:solidFill>
              <a:cs typeface="B Lotus" pitchFamily="2" charset="-78"/>
            </a:endParaRPr>
          </a:p>
        </p:txBody>
      </p:sp>
      <p:pic>
        <p:nvPicPr>
          <p:cNvPr id="2097158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1988840"/>
            <a:ext cx="3888432" cy="259228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97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97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971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97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0" name="Title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1143000"/>
          </a:xfrm>
        </p:spPr>
        <p:txBody>
          <a:bodyPr/>
          <a:lstStyle/>
          <a:p>
            <a:r>
              <a:rPr lang="fa-IR" smtClean="0"/>
              <a:t> </a:t>
            </a:r>
            <a:r>
              <a:rPr lang="fa-IR" sz="3200" smtClean="0">
                <a:solidFill>
                  <a:schemeClr val="tx2"/>
                </a:solidFill>
                <a:cs typeface="B Titr" pitchFamily="2" charset="-78"/>
              </a:rPr>
              <a:t>روش کار</a:t>
            </a:r>
            <a:endParaRPr lang="en-US" sz="3200" smtClean="0">
              <a:solidFill>
                <a:schemeClr val="tx2"/>
              </a:solidFill>
              <a:cs typeface="B Titr" pitchFamily="2" charset="-78"/>
            </a:endParaRPr>
          </a:p>
        </p:txBody>
      </p:sp>
      <p:sp>
        <p:nvSpPr>
          <p:cNvPr id="1048621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 eaLnBrk="1" hangingPunct="1">
              <a:buFont typeface="Arial" charset="0"/>
              <a:buNone/>
            </a:pPr>
            <a:r>
              <a:rPr lang="fa-IR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B Titr" pitchFamily="2" charset="-78"/>
              </a:rPr>
              <a:t>مرحله ششم</a:t>
            </a:r>
          </a:p>
          <a:p>
            <a:pPr marL="0" indent="0" algn="r" rtl="1" eaLnBrk="1" hangingPunct="1">
              <a:buFont typeface="Arial" charset="0"/>
              <a:buNone/>
            </a:pPr>
            <a:endParaRPr lang="fa-IR" sz="800" dirty="0" smtClean="0">
              <a:solidFill>
                <a:schemeClr val="accent2">
                  <a:lumMod val="60000"/>
                  <a:lumOff val="40000"/>
                </a:schemeClr>
              </a:solidFill>
              <a:cs typeface="B Titr" pitchFamily="2" charset="-78"/>
            </a:endParaRPr>
          </a:p>
          <a:p>
            <a:pPr marL="0" indent="0" algn="r" rtl="1" eaLnBrk="1" hangingPunct="1">
              <a:buFont typeface="Arial" charset="0"/>
              <a:buNone/>
            </a:pPr>
            <a:r>
              <a:rPr lang="fa-IR" sz="2400" dirty="0" smtClean="0">
                <a:solidFill>
                  <a:srgbClr val="7030A0"/>
                </a:solidFill>
                <a:cs typeface="B Titr" pitchFamily="2" charset="-78"/>
              </a:rPr>
              <a:t>امتیاز فعالیتهای ماهیچه ای و نیرو طبق جداول:</a:t>
            </a:r>
          </a:p>
          <a:p>
            <a:pPr marL="0" indent="0" algn="r" rtl="1" eaLnBrk="1" hangingPunct="1">
              <a:buFont typeface="Arial" charset="0"/>
              <a:buNone/>
            </a:pPr>
            <a:r>
              <a:rPr lang="fa-IR" sz="2800" b="1" dirty="0" smtClean="0">
                <a:solidFill>
                  <a:srgbClr val="00B050"/>
                </a:solidFill>
                <a:cs typeface="B Lotus" pitchFamily="2" charset="-78"/>
              </a:rPr>
              <a:t>امتیاز فعالیت های ماهیچه ای: 1</a:t>
            </a:r>
          </a:p>
          <a:p>
            <a:pPr marL="0" indent="0" algn="r" rtl="1" eaLnBrk="1" hangingPunct="1">
              <a:buFont typeface="Arial" charset="0"/>
              <a:buNone/>
            </a:pPr>
            <a:r>
              <a:rPr lang="fa-IR" sz="2800" b="1" dirty="0" smtClean="0">
                <a:solidFill>
                  <a:srgbClr val="00B050"/>
                </a:solidFill>
                <a:cs typeface="B Lotus" pitchFamily="2" charset="-78"/>
              </a:rPr>
              <a:t>امتیاز نیرو: 0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Title 1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r>
              <a:rPr lang="fa-IR" sz="3200" smtClean="0">
                <a:solidFill>
                  <a:schemeClr val="tx2"/>
                </a:solidFill>
                <a:cs typeface="B Titr" pitchFamily="2" charset="-78"/>
              </a:rPr>
              <a:t>روش کار</a:t>
            </a:r>
            <a:r>
              <a:rPr lang="fa-IR" smtClean="0">
                <a:solidFill>
                  <a:schemeClr val="tx2"/>
                </a:solidFill>
              </a:rPr>
              <a:t> </a:t>
            </a:r>
            <a:endParaRPr lang="en-US" smtClean="0">
              <a:solidFill>
                <a:schemeClr val="tx2"/>
              </a:solidFill>
            </a:endParaRPr>
          </a:p>
        </p:txBody>
      </p:sp>
      <p:sp>
        <p:nvSpPr>
          <p:cNvPr id="10486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Font typeface="Arial" charset="0"/>
              <a:buNone/>
            </a:pPr>
            <a:r>
              <a:rPr lang="fa-IR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B Titr" pitchFamily="2" charset="-78"/>
              </a:rPr>
              <a:t>مرحله هفتم </a:t>
            </a:r>
          </a:p>
          <a:p>
            <a:pPr marL="0" indent="0" algn="r" rtl="1">
              <a:buFont typeface="Arial" charset="0"/>
              <a:buNone/>
            </a:pPr>
            <a:endParaRPr lang="fa-IR" sz="800" dirty="0" smtClean="0">
              <a:solidFill>
                <a:schemeClr val="accent2">
                  <a:lumMod val="60000"/>
                  <a:lumOff val="40000"/>
                </a:schemeClr>
              </a:solidFill>
              <a:cs typeface="B Titr" pitchFamily="2" charset="-78"/>
            </a:endParaRPr>
          </a:p>
          <a:p>
            <a:pPr marL="0" indent="0" algn="r" rtl="1">
              <a:buFont typeface="Arial" charset="0"/>
              <a:buNone/>
            </a:pPr>
            <a:r>
              <a:rPr lang="fa-IR" sz="2800" dirty="0" smtClean="0">
                <a:solidFill>
                  <a:srgbClr val="7030A0"/>
                </a:solidFill>
                <a:cs typeface="B Titr" pitchFamily="2" charset="-78"/>
              </a:rPr>
              <a:t>تعیین امتیاز</a:t>
            </a:r>
            <a:r>
              <a:rPr lang="en-US" sz="2800" dirty="0" smtClean="0">
                <a:solidFill>
                  <a:srgbClr val="7030A0"/>
                </a:solidFill>
                <a:cs typeface="B Titr" pitchFamily="2" charset="-78"/>
              </a:rPr>
              <a:t> </a:t>
            </a:r>
            <a:r>
              <a:rPr lang="en-US" sz="2800" b="1" dirty="0" smtClean="0">
                <a:solidFill>
                  <a:srgbClr val="7030A0"/>
                </a:solidFill>
                <a:cs typeface="B Titr" pitchFamily="2" charset="-78"/>
              </a:rPr>
              <a:t>D</a:t>
            </a:r>
            <a:r>
              <a:rPr lang="fa-IR" sz="2800" dirty="0">
                <a:solidFill>
                  <a:srgbClr val="7030A0"/>
                </a:solidFill>
                <a:cs typeface="B Titr" pitchFamily="2" charset="-78"/>
              </a:rPr>
              <a:t>:</a:t>
            </a:r>
            <a:endParaRPr lang="fa-IR" sz="2800" dirty="0" smtClean="0">
              <a:solidFill>
                <a:srgbClr val="7030A0"/>
              </a:solidFill>
              <a:cs typeface="B Titr" pitchFamily="2" charset="-78"/>
            </a:endParaRPr>
          </a:p>
          <a:p>
            <a:pPr marL="0" indent="0" algn="ctr" rtl="1">
              <a:buFont typeface="Arial" charset="0"/>
              <a:buNone/>
            </a:pPr>
            <a:r>
              <a:rPr lang="fa-IR" sz="2800" b="1" dirty="0" smtClean="0">
                <a:solidFill>
                  <a:srgbClr val="00B050"/>
                </a:solidFill>
                <a:cs typeface="B Lotus" pitchFamily="2" charset="-78"/>
              </a:rPr>
              <a:t> امتیاز</a:t>
            </a:r>
            <a:r>
              <a:rPr lang="en-US" sz="2800" b="1" dirty="0" smtClean="0">
                <a:solidFill>
                  <a:srgbClr val="00B050"/>
                </a:solidFill>
                <a:cs typeface="B Lotus" pitchFamily="2" charset="-78"/>
              </a:rPr>
              <a:t>D</a:t>
            </a:r>
            <a:r>
              <a:rPr lang="fa-IR" sz="2800" b="1" dirty="0" smtClean="0">
                <a:solidFill>
                  <a:srgbClr val="00B050"/>
                </a:solidFill>
                <a:cs typeface="B Lotus" pitchFamily="2" charset="-78"/>
              </a:rPr>
              <a:t> = امتیاز نیرو + امتیاز ماهیچه ای + امتیاز </a:t>
            </a:r>
            <a:r>
              <a:rPr lang="en-US" sz="2800" b="1" dirty="0" smtClean="0">
                <a:solidFill>
                  <a:srgbClr val="00B050"/>
                </a:solidFill>
                <a:cs typeface="B Lotus" pitchFamily="2" charset="-78"/>
              </a:rPr>
              <a:t>B</a:t>
            </a:r>
          </a:p>
          <a:p>
            <a:pPr marL="0" indent="0" algn="ctr" rtl="1">
              <a:buFont typeface="Arial" charset="0"/>
              <a:buNone/>
            </a:pPr>
            <a:r>
              <a:rPr lang="fa-IR" sz="2800" b="1" dirty="0" smtClean="0">
                <a:solidFill>
                  <a:srgbClr val="00B050"/>
                </a:solidFill>
                <a:cs typeface="B Lotus" pitchFamily="2" charset="-78"/>
              </a:rPr>
              <a:t>4=0+1+3</a:t>
            </a:r>
            <a:endParaRPr lang="en-US" sz="2800" b="1" dirty="0" smtClean="0">
              <a:solidFill>
                <a:srgbClr val="00B050"/>
              </a:solidFill>
              <a:cs typeface="B Lotus" pitchFamily="2" charset="-78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423863" y="333375"/>
            <a:ext cx="8229600" cy="1143000"/>
          </a:xfrm>
        </p:spPr>
        <p:txBody>
          <a:bodyPr/>
          <a:lstStyle/>
          <a:p>
            <a:r>
              <a:rPr lang="fa-IR" sz="3200" smtClean="0">
                <a:solidFill>
                  <a:schemeClr val="tx2"/>
                </a:solidFill>
                <a:cs typeface="B Titr" pitchFamily="2" charset="-78"/>
              </a:rPr>
              <a:t>روش کار</a:t>
            </a:r>
            <a:endParaRPr lang="en-US" sz="3200" smtClean="0">
              <a:solidFill>
                <a:schemeClr val="tx2"/>
              </a:solidFill>
              <a:cs typeface="B Titr" pitchFamily="2" charset="-78"/>
            </a:endParaRPr>
          </a:p>
        </p:txBody>
      </p:sp>
      <p:sp>
        <p:nvSpPr>
          <p:cNvPr id="104862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Font typeface="Arial" charset="0"/>
              <a:buNone/>
            </a:pPr>
            <a:r>
              <a:rPr lang="fa-IR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B Titr" pitchFamily="2" charset="-78"/>
              </a:rPr>
              <a:t>مرحله هشتم </a:t>
            </a:r>
          </a:p>
          <a:p>
            <a:pPr marL="0" indent="0" algn="r" rtl="1">
              <a:buFont typeface="Arial" charset="0"/>
              <a:buNone/>
            </a:pPr>
            <a:endParaRPr lang="fa-IR" sz="800" dirty="0" smtClean="0">
              <a:solidFill>
                <a:schemeClr val="accent2">
                  <a:lumMod val="60000"/>
                  <a:lumOff val="40000"/>
                </a:schemeClr>
              </a:solidFill>
              <a:cs typeface="B Titr" pitchFamily="2" charset="-78"/>
            </a:endParaRPr>
          </a:p>
          <a:p>
            <a:pPr marL="0" indent="0" algn="r" rtl="1">
              <a:buFont typeface="Arial" charset="0"/>
              <a:buNone/>
            </a:pPr>
            <a:r>
              <a:rPr lang="fa-IR" sz="2400" dirty="0" smtClean="0">
                <a:solidFill>
                  <a:srgbClr val="7030A0"/>
                </a:solidFill>
                <a:cs typeface="B Titr" pitchFamily="2" charset="-78"/>
              </a:rPr>
              <a:t>طبق جدول 4-5 امتیاز نهایی می شود: 4</a:t>
            </a:r>
            <a:endParaRPr lang="en-US" sz="2400" dirty="0" smtClean="0">
              <a:solidFill>
                <a:srgbClr val="7030A0"/>
              </a:solidFill>
              <a:cs typeface="B Titr" pitchFamily="2" charset="-78"/>
            </a:endParaRPr>
          </a:p>
          <a:p>
            <a:pPr marL="0" indent="0" algn="r" rtl="1">
              <a:buFont typeface="Arial" charset="0"/>
              <a:buNone/>
            </a:pPr>
            <a:r>
              <a:rPr lang="fa-IR" sz="2400" b="1" dirty="0" smtClean="0">
                <a:solidFill>
                  <a:srgbClr val="00B050"/>
                </a:solidFill>
                <a:cs typeface="B Lotus" pitchFamily="2" charset="-78"/>
              </a:rPr>
              <a:t>اقدام اصلاحی سطح 2:ایجاد تغییرات و مداخله ی </a:t>
            </a:r>
            <a:r>
              <a:rPr lang="fa-IR" sz="2400" b="1" dirty="0" err="1" smtClean="0">
                <a:solidFill>
                  <a:srgbClr val="00B050"/>
                </a:solidFill>
                <a:cs typeface="B Lotus" pitchFamily="2" charset="-78"/>
              </a:rPr>
              <a:t>ارگونومیک</a:t>
            </a:r>
            <a:r>
              <a:rPr lang="fa-IR" sz="2400" b="1" dirty="0" smtClean="0">
                <a:solidFill>
                  <a:srgbClr val="00B050"/>
                </a:solidFill>
                <a:cs typeface="B Lotus" pitchFamily="2" charset="-78"/>
              </a:rPr>
              <a:t> ممکن است ضروری باشد.</a:t>
            </a:r>
            <a:endParaRPr lang="en-US" sz="2400" b="1" dirty="0" smtClean="0">
              <a:solidFill>
                <a:srgbClr val="00B050"/>
              </a:solidFill>
              <a:cs typeface="B Lotus" pitchFamily="2" charset="-78"/>
            </a:endParaRPr>
          </a:p>
          <a:p>
            <a:pPr marL="0" indent="0" algn="r" rtl="1">
              <a:buFont typeface="Arial" charset="0"/>
              <a:buNone/>
            </a:pPr>
            <a:endParaRPr lang="en-US" dirty="0" smtClean="0"/>
          </a:p>
        </p:txBody>
      </p:sp>
      <p:pic>
        <p:nvPicPr>
          <p:cNvPr id="2097159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4106" y="3429000"/>
            <a:ext cx="3514725" cy="30480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97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97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97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971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971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971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971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971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971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971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971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6" name="Title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1143000"/>
          </a:xfrm>
        </p:spPr>
        <p:txBody>
          <a:bodyPr/>
          <a:lstStyle/>
          <a:p>
            <a:r>
              <a:rPr lang="fa-IR" sz="3200" smtClean="0">
                <a:solidFill>
                  <a:schemeClr val="tx2"/>
                </a:solidFill>
                <a:cs typeface="B Titr" pitchFamily="2" charset="-78"/>
              </a:rPr>
              <a:t>پیشنهادات</a:t>
            </a:r>
            <a:endParaRPr lang="en-US" sz="3200" smtClean="0">
              <a:solidFill>
                <a:schemeClr val="tx2"/>
              </a:solidFill>
              <a:cs typeface="B Titr" pitchFamily="2" charset="-78"/>
            </a:endParaRPr>
          </a:p>
        </p:txBody>
      </p:sp>
      <p:sp>
        <p:nvSpPr>
          <p:cNvPr id="1048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sz="2400" b="1" dirty="0" smtClean="0">
                <a:solidFill>
                  <a:srgbClr val="7030A0"/>
                </a:solidFill>
                <a:cs typeface="B Lotus" pitchFamily="2" charset="-78"/>
              </a:rPr>
              <a:t>استفاده از تكيه گاه يا زيرپايي با ارتفاع مناسبتر</a:t>
            </a:r>
          </a:p>
          <a:p>
            <a:pPr algn="r" rtl="1"/>
            <a:r>
              <a:rPr lang="fa-IR" sz="2400" b="1" dirty="0" smtClean="0">
                <a:solidFill>
                  <a:srgbClr val="7030A0"/>
                </a:solidFill>
                <a:cs typeface="B Lotus" pitchFamily="2" charset="-78"/>
              </a:rPr>
              <a:t>كاهش شدت و فركانس كار </a:t>
            </a:r>
            <a:endParaRPr lang="en-US" sz="2400" b="1" dirty="0" smtClean="0">
              <a:solidFill>
                <a:srgbClr val="7030A0"/>
              </a:solidFill>
              <a:cs typeface="B Lotus" pitchFamily="2" charset="-78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8" name="Title 1"/>
          <p:cNvSpPr>
            <a:spLocks noGrp="1"/>
          </p:cNvSpPr>
          <p:nvPr>
            <p:ph type="title"/>
          </p:nvPr>
        </p:nvSpPr>
        <p:spPr>
          <a:xfrm>
            <a:off x="684213" y="1700213"/>
            <a:ext cx="8229600" cy="1143000"/>
          </a:xfrm>
        </p:spPr>
        <p:txBody>
          <a:bodyPr/>
          <a:lstStyle/>
          <a:p>
            <a:pPr rtl="1"/>
            <a:r>
              <a:rPr lang="fa-IR" smtClean="0">
                <a:solidFill>
                  <a:schemeClr val="tx2"/>
                </a:solidFill>
                <a:cs typeface="B Titr" pitchFamily="2" charset="-78"/>
              </a:rPr>
              <a:t>استفاده از</a:t>
            </a:r>
            <a:r>
              <a:rPr lang="en-US" b="1" smtClean="0">
                <a:solidFill>
                  <a:schemeClr val="tx2"/>
                </a:solidFill>
                <a:cs typeface="B Titr" pitchFamily="2" charset="-78"/>
              </a:rPr>
              <a:t>CHEKPOINT</a:t>
            </a:r>
            <a:r>
              <a:rPr lang="en-US" smtClean="0"/>
              <a:t/>
            </a:r>
            <a:br>
              <a:rPr lang="en-US" smtClean="0"/>
            </a:br>
            <a:r>
              <a:rPr lang="fa-IR" smtClean="0"/>
              <a:t>  </a:t>
            </a:r>
            <a:endParaRPr lang="en-US" smtClean="0"/>
          </a:p>
        </p:txBody>
      </p:sp>
      <p:sp>
        <p:nvSpPr>
          <p:cNvPr id="1048629" name="Content Placeholder 2"/>
          <p:cNvSpPr>
            <a:spLocks noGrp="1"/>
          </p:cNvSpPr>
          <p:nvPr>
            <p:ph idx="1"/>
          </p:nvPr>
        </p:nvSpPr>
        <p:spPr>
          <a:xfrm>
            <a:off x="323850" y="549275"/>
            <a:ext cx="8229600" cy="4525963"/>
          </a:xfrm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48593" name="Title 1"/>
          <p:cNvSpPr>
            <a:spLocks noGrp="1"/>
          </p:cNvSpPr>
          <p:nvPr>
            <p:ph type="title"/>
          </p:nvPr>
        </p:nvSpPr>
        <p:spPr>
          <a:xfrm>
            <a:off x="457200" y="1341438"/>
            <a:ext cx="8229600" cy="1143000"/>
          </a:xfrm>
        </p:spPr>
        <p:txBody>
          <a:bodyPr/>
          <a:lstStyle/>
          <a:p>
            <a:pPr rtl="1" eaLnBrk="1" hangingPunct="1"/>
            <a:r>
              <a:rPr lang="fa-IR" sz="2800" smtClean="0">
                <a:cs typeface="B Titr" pitchFamily="2" charset="-78"/>
              </a:rPr>
              <a:t>ارزیابی پوسچر به روش </a:t>
            </a:r>
            <a:r>
              <a:rPr lang="en-US" sz="2800" b="1" smtClean="0">
                <a:cs typeface="B Titr" pitchFamily="2" charset="-78"/>
              </a:rPr>
              <a:t>RULA</a:t>
            </a:r>
            <a:r>
              <a:rPr lang="fa-IR" sz="2800" smtClean="0">
                <a:cs typeface="B Titr" pitchFamily="2" charset="-78"/>
              </a:rPr>
              <a:t>و انجام </a:t>
            </a:r>
            <a:r>
              <a:rPr lang="en-US" sz="2800" b="1" smtClean="0">
                <a:cs typeface="B Titr" pitchFamily="2" charset="-78"/>
              </a:rPr>
              <a:t>CHEKPOINT</a:t>
            </a:r>
            <a:r>
              <a:rPr lang="fa-IR" sz="2800" b="1" smtClean="0">
                <a:cs typeface="B Titr" pitchFamily="2" charset="-78"/>
              </a:rPr>
              <a:t> در</a:t>
            </a:r>
            <a:r>
              <a:rPr lang="fa-IR" sz="2800" smtClean="0">
                <a:cs typeface="B Titr" pitchFamily="2" charset="-78"/>
              </a:rPr>
              <a:t>کارخانه تولید طوقه</a:t>
            </a:r>
            <a:r>
              <a:rPr lang="fa-IR" sz="3200" smtClean="0">
                <a:cs typeface="B Titr" pitchFamily="2" charset="-78"/>
              </a:rPr>
              <a:t/>
            </a:r>
            <a:br>
              <a:rPr lang="fa-IR" sz="3200" smtClean="0">
                <a:cs typeface="B Titr" pitchFamily="2" charset="-78"/>
              </a:rPr>
            </a:br>
            <a:r>
              <a:rPr lang="fa-IR" smtClean="0"/>
              <a:t/>
            </a:r>
            <a:br>
              <a:rPr lang="fa-IR" smtClean="0"/>
            </a:br>
            <a:endParaRPr lang="en-US" smtClean="0"/>
          </a:p>
        </p:txBody>
      </p:sp>
      <p:sp>
        <p:nvSpPr>
          <p:cNvPr id="1048594" name="Content Placeholder 2"/>
          <p:cNvSpPr>
            <a:spLocks noGrp="1"/>
          </p:cNvSpPr>
          <p:nvPr>
            <p:ph idx="1"/>
          </p:nvPr>
        </p:nvSpPr>
        <p:spPr>
          <a:xfrm>
            <a:off x="457200" y="1989138"/>
            <a:ext cx="8229600" cy="4525962"/>
          </a:xfrm>
        </p:spPr>
        <p:txBody>
          <a:bodyPr/>
          <a:lstStyle/>
          <a:p>
            <a:pPr marL="0" indent="0" algn="ctr" rtl="1" eaLnBrk="1" hangingPunct="1">
              <a:buFont typeface="Arial" charset="0"/>
              <a:buNone/>
            </a:pPr>
            <a:r>
              <a:rPr lang="fa-IR" sz="2400" smtClean="0">
                <a:solidFill>
                  <a:schemeClr val="tx2"/>
                </a:solidFill>
                <a:cs typeface="B Titr" pitchFamily="2" charset="-78"/>
              </a:rPr>
              <a:t>استاد راهنما: آقای دکتر معتمد زاده</a:t>
            </a:r>
          </a:p>
          <a:p>
            <a:pPr marL="0" indent="0" algn="ctr" rtl="1" eaLnBrk="1" hangingPunct="1">
              <a:buFont typeface="Arial" charset="0"/>
              <a:buNone/>
            </a:pPr>
            <a:r>
              <a:rPr lang="fa-IR" sz="2400" smtClean="0">
                <a:solidFill>
                  <a:schemeClr val="tx2"/>
                </a:solidFill>
                <a:cs typeface="B Titr" pitchFamily="2" charset="-78"/>
              </a:rPr>
              <a:t>تهیه کننده: معصومه توکلی</a:t>
            </a:r>
          </a:p>
          <a:p>
            <a:pPr marL="0" indent="0" algn="ctr" rtl="1" eaLnBrk="1" hangingPunct="1">
              <a:buFont typeface="Arial" charset="0"/>
              <a:buNone/>
            </a:pPr>
            <a:endParaRPr lang="en-US" sz="2400" smtClean="0">
              <a:cs typeface="B Titr" pitchFamily="2" charset="-78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Title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1143000"/>
          </a:xfrm>
        </p:spPr>
        <p:txBody>
          <a:bodyPr/>
          <a:lstStyle/>
          <a:p>
            <a:r>
              <a:rPr lang="fa-IR" sz="3200" smtClean="0">
                <a:solidFill>
                  <a:schemeClr val="tx2"/>
                </a:solidFill>
                <a:cs typeface="B Titr" pitchFamily="2" charset="-78"/>
              </a:rPr>
              <a:t>چگونه از فهرست بازرسی استفاده کنیم؟</a:t>
            </a:r>
            <a:endParaRPr lang="en-US" sz="3200" smtClean="0">
              <a:solidFill>
                <a:schemeClr val="tx2"/>
              </a:solidFill>
              <a:cs typeface="B Titr" pitchFamily="2" charset="-78"/>
            </a:endParaRPr>
          </a:p>
        </p:txBody>
      </p:sp>
      <p:sp>
        <p:nvSpPr>
          <p:cNvPr id="10486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Font typeface="Arial" charset="0"/>
              <a:buNone/>
            </a:pPr>
            <a:r>
              <a:rPr lang="fa-IR" sz="2800" b="1" smtClean="0">
                <a:solidFill>
                  <a:srgbClr val="7030A0"/>
                </a:solidFill>
                <a:cs typeface="B Lotus" pitchFamily="2" charset="-78"/>
              </a:rPr>
              <a:t>1- پرسش از مدیر در مورد محصولات اصلی، روش تولید، تعداد کارگران، ساعت کار و ....</a:t>
            </a:r>
          </a:p>
          <a:p>
            <a:pPr marL="0" indent="0" algn="r" rtl="1">
              <a:buFont typeface="Arial" charset="0"/>
              <a:buNone/>
            </a:pPr>
            <a:r>
              <a:rPr lang="fa-IR" sz="2800" b="1" smtClean="0">
                <a:solidFill>
                  <a:srgbClr val="7030A0"/>
                </a:solidFill>
                <a:cs typeface="B Lotus" pitchFamily="2" charset="-78"/>
              </a:rPr>
              <a:t>2- بررسی ناحیه کاری</a:t>
            </a:r>
          </a:p>
          <a:p>
            <a:pPr marL="0" indent="0" algn="r" rtl="1">
              <a:buFont typeface="Arial" charset="0"/>
              <a:buNone/>
            </a:pPr>
            <a:r>
              <a:rPr lang="fa-IR" sz="2800" b="1" smtClean="0">
                <a:solidFill>
                  <a:srgbClr val="7030A0"/>
                </a:solidFill>
                <a:cs typeface="B Lotus" pitchFamily="2" charset="-78"/>
              </a:rPr>
              <a:t>3- توجه به فهرست بازرسی و گشت در محل کار</a:t>
            </a:r>
          </a:p>
          <a:p>
            <a:pPr marL="0" indent="0" algn="r" rtl="1">
              <a:buFont typeface="Arial" charset="0"/>
              <a:buNone/>
            </a:pPr>
            <a:r>
              <a:rPr lang="fa-IR" sz="2800" b="1" smtClean="0">
                <a:solidFill>
                  <a:srgbClr val="7030A0"/>
                </a:solidFill>
                <a:cs typeface="B Lotus" pitchFamily="2" charset="-78"/>
              </a:rPr>
              <a:t>4- پیدا کردن راهی برای سنجش هر مورد </a:t>
            </a:r>
          </a:p>
          <a:p>
            <a:pPr marL="0" indent="0" algn="r" rtl="1">
              <a:buFont typeface="Arial" charset="0"/>
              <a:buNone/>
            </a:pPr>
            <a:r>
              <a:rPr lang="fa-IR" sz="2800" b="1" smtClean="0">
                <a:solidFill>
                  <a:srgbClr val="7030A0"/>
                </a:solidFill>
                <a:cs typeface="B Lotus" pitchFamily="2" charset="-78"/>
              </a:rPr>
              <a:t>5- مرور نکات با گزینه «بلی» و علامت گذاری گزینه «در اولویت» برای نکات مهمتر </a:t>
            </a:r>
          </a:p>
          <a:p>
            <a:pPr marL="0" indent="0" algn="r" rtl="1">
              <a:buFont typeface="Arial" charset="0"/>
              <a:buNone/>
            </a:pPr>
            <a:r>
              <a:rPr lang="fa-IR" sz="2800" b="1" smtClean="0">
                <a:solidFill>
                  <a:srgbClr val="7030A0"/>
                </a:solidFill>
                <a:cs typeface="B Lotus" pitchFamily="2" charset="-78"/>
              </a:rPr>
              <a:t>6- کنترل گزینه ها </a:t>
            </a:r>
            <a:endParaRPr lang="en-US" sz="2800" b="1" smtClean="0">
              <a:solidFill>
                <a:srgbClr val="7030A0"/>
              </a:solidFill>
              <a:cs typeface="B Lotus" pitchFamily="2" charset="-78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Title 1"/>
          <p:cNvSpPr>
            <a:spLocks noGrp="1"/>
          </p:cNvSpPr>
          <p:nvPr>
            <p:ph type="title"/>
          </p:nvPr>
        </p:nvSpPr>
        <p:spPr>
          <a:xfrm>
            <a:off x="468313" y="765175"/>
            <a:ext cx="8229600" cy="1143000"/>
          </a:xfrm>
        </p:spPr>
        <p:txBody>
          <a:bodyPr/>
          <a:lstStyle/>
          <a:p>
            <a:r>
              <a:rPr lang="en-US" sz="4000" b="1" smtClean="0">
                <a:solidFill>
                  <a:schemeClr val="tx2"/>
                </a:solidFill>
              </a:rPr>
              <a:t>CHEKPOINT</a:t>
            </a:r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104863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Font typeface="Arial" charset="0"/>
              <a:buNone/>
            </a:pPr>
            <a:r>
              <a:rPr lang="fa-IR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B Titr" pitchFamily="2" charset="-78"/>
              </a:rPr>
              <a:t>مثال: </a:t>
            </a:r>
          </a:p>
          <a:p>
            <a:pPr marL="0" indent="0" algn="ctr" rtl="1">
              <a:buFont typeface="Arial" charset="0"/>
              <a:buNone/>
            </a:pPr>
            <a:r>
              <a:rPr lang="fa-IR" b="1" dirty="0" smtClean="0">
                <a:solidFill>
                  <a:srgbClr val="7030A0"/>
                </a:solidFill>
                <a:cs typeface="B Titr" pitchFamily="2" charset="-78"/>
              </a:rPr>
              <a:t>نگهداری و حمل مواد </a:t>
            </a:r>
          </a:p>
          <a:p>
            <a:pPr marL="0" indent="0" algn="ctr" rtl="1">
              <a:buFont typeface="Arial" charset="0"/>
              <a:buNone/>
            </a:pPr>
            <a:endParaRPr lang="fa-IR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4" name="Title 1"/>
          <p:cNvSpPr>
            <a:spLocks noGrp="1"/>
          </p:cNvSpPr>
          <p:nvPr>
            <p:ph type="title"/>
          </p:nvPr>
        </p:nvSpPr>
        <p:spPr>
          <a:xfrm>
            <a:off x="468313" y="836613"/>
            <a:ext cx="8229600" cy="1143000"/>
          </a:xfrm>
        </p:spPr>
        <p:txBody>
          <a:bodyPr/>
          <a:lstStyle/>
          <a:p>
            <a:r>
              <a:rPr lang="en-US" sz="3600" b="1" smtClean="0">
                <a:solidFill>
                  <a:schemeClr val="tx2"/>
                </a:solidFill>
                <a:cs typeface="B Titr" pitchFamily="2" charset="-78"/>
              </a:rPr>
              <a:t>CHEKPOINT</a:t>
            </a:r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10486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Font typeface="Arial" charset="0"/>
              <a:buNone/>
            </a:pPr>
            <a:r>
              <a:rPr lang="fa-IR" sz="2800" b="1" dirty="0" smtClean="0">
                <a:solidFill>
                  <a:srgbClr val="7030A0"/>
                </a:solidFill>
                <a:cs typeface="B Lotus" pitchFamily="2" charset="-78"/>
              </a:rPr>
              <a:t>مسیرهای حرکت را خط کشی کرده و همیشه پاک نگه دارید.</a:t>
            </a:r>
          </a:p>
          <a:p>
            <a:pPr marL="0" indent="0" algn="r" rtl="1">
              <a:buFont typeface="Arial" charset="0"/>
              <a:buNone/>
            </a:pPr>
            <a:r>
              <a:rPr lang="fa-IR" sz="2800" b="1" dirty="0" smtClean="0">
                <a:solidFill>
                  <a:srgbClr val="7030A0"/>
                </a:solidFill>
                <a:cs typeface="B Lotus" pitchFamily="2" charset="-78"/>
              </a:rPr>
              <a:t>انجام این کار را توصیه می کنید؟ </a:t>
            </a:r>
          </a:p>
          <a:p>
            <a:pPr marL="0" indent="0" algn="r" rtl="1">
              <a:buFont typeface="Arial" charset="0"/>
              <a:buNone/>
            </a:pPr>
            <a:r>
              <a:rPr lang="fa-IR" sz="2800" b="1" dirty="0" smtClean="0"/>
              <a:t> </a:t>
            </a:r>
            <a:r>
              <a:rPr lang="fa-IR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B Lotus" pitchFamily="2" charset="-78"/>
              </a:rPr>
              <a:t>نه	  بله	  در اولویت	</a:t>
            </a:r>
            <a:endParaRPr lang="en-US" sz="2800" b="1" dirty="0" smtClean="0">
              <a:solidFill>
                <a:schemeClr val="accent2">
                  <a:lumMod val="60000"/>
                  <a:lumOff val="40000"/>
                </a:schemeClr>
              </a:solidFill>
              <a:cs typeface="B Lotus" pitchFamily="2" charset="-78"/>
            </a:endParaRPr>
          </a:p>
          <a:p>
            <a:pPr marL="0" indent="0" algn="r" rtl="1">
              <a:buFont typeface="Arial" charset="0"/>
              <a:buNone/>
            </a:pPr>
            <a:endParaRPr lang="fa-IR" sz="1100" b="1" dirty="0" smtClean="0">
              <a:solidFill>
                <a:schemeClr val="accent2">
                  <a:lumMod val="60000"/>
                  <a:lumOff val="40000"/>
                </a:schemeClr>
              </a:solidFill>
              <a:cs typeface="B Lotus" pitchFamily="2" charset="-78"/>
            </a:endParaRPr>
          </a:p>
          <a:p>
            <a:pPr marL="0" indent="0" algn="r" rtl="1">
              <a:buFont typeface="Arial" charset="0"/>
              <a:buNone/>
            </a:pPr>
            <a:r>
              <a:rPr lang="fa-IR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B Lotus" pitchFamily="2" charset="-78"/>
              </a:rPr>
              <a:t>توضیح........</a:t>
            </a:r>
          </a:p>
          <a:p>
            <a:pPr marL="0" indent="0" algn="r" rtl="1">
              <a:buFont typeface="Arial" charset="0"/>
              <a:buNone/>
            </a:pPr>
            <a:endParaRPr lang="en-US" sz="2800" b="1" dirty="0" smtClean="0">
              <a:solidFill>
                <a:schemeClr val="accent2">
                  <a:lumMod val="60000"/>
                  <a:lumOff val="40000"/>
                </a:schemeClr>
              </a:solidFill>
              <a:cs typeface="B Lotus" pitchFamily="2" charset="-78"/>
            </a:endParaRPr>
          </a:p>
          <a:p>
            <a:pPr marL="0" indent="0" algn="r" rtl="1">
              <a:buFont typeface="Arial" charset="0"/>
              <a:buNone/>
            </a:pPr>
            <a:endParaRPr lang="fa-IR" dirty="0" smtClean="0"/>
          </a:p>
        </p:txBody>
      </p:sp>
      <p:sp>
        <p:nvSpPr>
          <p:cNvPr id="1048636" name="Rectangle 3"/>
          <p:cNvSpPr/>
          <p:nvPr/>
        </p:nvSpPr>
        <p:spPr>
          <a:xfrm>
            <a:off x="7956550" y="2997200"/>
            <a:ext cx="215900" cy="2159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48637" name="Rectangle 4"/>
          <p:cNvSpPr/>
          <p:nvPr/>
        </p:nvSpPr>
        <p:spPr>
          <a:xfrm>
            <a:off x="6846888" y="2997200"/>
            <a:ext cx="215900" cy="2159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48638" name="Rectangle 5"/>
          <p:cNvSpPr/>
          <p:nvPr/>
        </p:nvSpPr>
        <p:spPr>
          <a:xfrm>
            <a:off x="4859338" y="2997200"/>
            <a:ext cx="217487" cy="2159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9" name="Title 1"/>
          <p:cNvSpPr>
            <a:spLocks noGrp="1"/>
          </p:cNvSpPr>
          <p:nvPr>
            <p:ph type="title"/>
          </p:nvPr>
        </p:nvSpPr>
        <p:spPr>
          <a:xfrm>
            <a:off x="468313" y="765175"/>
            <a:ext cx="8229600" cy="1143000"/>
          </a:xfrm>
        </p:spPr>
        <p:txBody>
          <a:bodyPr/>
          <a:lstStyle/>
          <a:p>
            <a:pPr rtl="1"/>
            <a:r>
              <a:rPr lang="fa-IR" sz="2800" b="1" smtClean="0">
                <a:solidFill>
                  <a:schemeClr val="tx2"/>
                </a:solidFill>
                <a:cs typeface="B Titr" pitchFamily="2" charset="-78"/>
              </a:rPr>
              <a:t>مسیرهای حرکت را خط کشی کرده و همیشه پاک نگاه دارید</a:t>
            </a:r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104864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Font typeface="Arial" charset="0"/>
              <a:buNone/>
            </a:pPr>
            <a:r>
              <a:rPr lang="fa-IR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B Titr" pitchFamily="2" charset="-78"/>
              </a:rPr>
              <a:t>چرا؟</a:t>
            </a:r>
            <a:endParaRPr lang="en-US" sz="2800" dirty="0" smtClean="0">
              <a:solidFill>
                <a:schemeClr val="accent2">
                  <a:lumMod val="60000"/>
                  <a:lumOff val="40000"/>
                </a:schemeClr>
              </a:solidFill>
              <a:cs typeface="B Titr" pitchFamily="2" charset="-78"/>
            </a:endParaRPr>
          </a:p>
          <a:p>
            <a:pPr marL="0" indent="0" algn="r" rtl="1">
              <a:buFont typeface="Arial" charset="0"/>
              <a:buNone/>
            </a:pPr>
            <a:r>
              <a:rPr lang="fa-IR" sz="2800" b="1" dirty="0" smtClean="0">
                <a:solidFill>
                  <a:srgbClr val="7030A0"/>
                </a:solidFill>
                <a:cs typeface="B Lotus" pitchFamily="2" charset="-78"/>
              </a:rPr>
              <a:t>خالی بودن مسیرهای حرکت و دسترسی سریع به ایستگاه های کار و کالا جریان انجام کار را آسان تر کرده و حمل و نقل را سرعت می بخشد. </a:t>
            </a:r>
            <a:endParaRPr lang="en-US" sz="2800" b="1" dirty="0" smtClean="0">
              <a:solidFill>
                <a:srgbClr val="7030A0"/>
              </a:solidFill>
              <a:cs typeface="B Lotus" pitchFamily="2" charset="-78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2800" smtClean="0">
                <a:solidFill>
                  <a:srgbClr val="0070C0"/>
                </a:solidFill>
                <a:cs typeface="B Titr" pitchFamily="2" charset="-78"/>
              </a:rPr>
              <a:t>خط کشی مسیرها ساده ترین راه بری پاک نگه داشتن آنهاست</a:t>
            </a:r>
            <a:r>
              <a:rPr lang="fa-IR" smtClean="0"/>
              <a:t> </a:t>
            </a:r>
            <a:endParaRPr lang="en-US" smtClean="0"/>
          </a:p>
        </p:txBody>
      </p:sp>
      <p:pic>
        <p:nvPicPr>
          <p:cNvPr id="2097160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7544" y="1700808"/>
            <a:ext cx="4536503" cy="4392488"/>
          </a:xfrm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2097161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9872" y="2492896"/>
            <a:ext cx="3816424" cy="422565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97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97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97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971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971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971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971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971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971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971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971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97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97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97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971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971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971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971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971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971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971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971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2" name="Title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1143000"/>
          </a:xfrm>
        </p:spPr>
        <p:txBody>
          <a:bodyPr/>
          <a:lstStyle/>
          <a:p>
            <a:pPr rtl="1"/>
            <a:r>
              <a:rPr lang="fa-IR" sz="2800" b="1" smtClean="0">
                <a:solidFill>
                  <a:schemeClr val="tx2"/>
                </a:solidFill>
                <a:cs typeface="B Titr" pitchFamily="2" charset="-78"/>
              </a:rPr>
              <a:t>مسیرهای حرکت را خط کشی کرده و همیشه پاک نگاه دارید</a:t>
            </a:r>
            <a:endParaRPr lang="en-US" sz="2800" smtClean="0">
              <a:solidFill>
                <a:schemeClr val="tx2"/>
              </a:solidFill>
              <a:cs typeface="B Titr" pitchFamily="2" charset="-78"/>
            </a:endParaRPr>
          </a:p>
        </p:txBody>
      </p:sp>
      <p:sp>
        <p:nvSpPr>
          <p:cNvPr id="1048643" name="Content Placeholder 2"/>
          <p:cNvSpPr>
            <a:spLocks noGrp="1"/>
          </p:cNvSpPr>
          <p:nvPr>
            <p:ph idx="1"/>
          </p:nvPr>
        </p:nvSpPr>
        <p:spPr>
          <a:xfrm>
            <a:off x="468313" y="1484313"/>
            <a:ext cx="8229600" cy="4525962"/>
          </a:xfrm>
        </p:spPr>
        <p:txBody>
          <a:bodyPr/>
          <a:lstStyle/>
          <a:p>
            <a:pPr marL="0" indent="0" algn="r" rtl="1">
              <a:buFont typeface="Arial" charset="0"/>
              <a:buNone/>
            </a:pPr>
            <a:r>
              <a:rPr lang="fa-IR" sz="2400" b="1" smtClean="0">
                <a:solidFill>
                  <a:srgbClr val="7030A0"/>
                </a:solidFill>
                <a:cs typeface="B Lotus" pitchFamily="2" charset="-78"/>
              </a:rPr>
              <a:t>1- مشخص کردن حد مسیرهای حمل ونقل و ایستگاه های کار.</a:t>
            </a:r>
          </a:p>
          <a:p>
            <a:pPr marL="0" indent="0" algn="r" rtl="1">
              <a:buFont typeface="Arial" charset="0"/>
              <a:buNone/>
            </a:pPr>
            <a:r>
              <a:rPr lang="fa-IR" sz="2400" b="1" smtClean="0">
                <a:solidFill>
                  <a:srgbClr val="7030A0"/>
                </a:solidFill>
                <a:cs typeface="B Lotus" pitchFamily="2" charset="-78"/>
              </a:rPr>
              <a:t>2- نرده گذاری با نزدیک شدن یک مسیر به نزدیکی یک ماشین یا مواد جمع شده. </a:t>
            </a:r>
          </a:p>
          <a:p>
            <a:pPr marL="0" indent="0" algn="r" rtl="1">
              <a:buFont typeface="Arial" charset="0"/>
              <a:buNone/>
            </a:pPr>
            <a:r>
              <a:rPr lang="fa-IR" sz="2400" b="1" smtClean="0">
                <a:solidFill>
                  <a:srgbClr val="7030A0"/>
                </a:solidFill>
                <a:cs typeface="B Lotus" pitchFamily="2" charset="-78"/>
              </a:rPr>
              <a:t>3- تغییر آرایش تمام یا قسمتی از محل کار در صورت لزوم.</a:t>
            </a:r>
            <a:endParaRPr lang="en-US" sz="2400" b="1" smtClean="0">
              <a:solidFill>
                <a:srgbClr val="7030A0"/>
              </a:solidFill>
              <a:cs typeface="B Lotus" pitchFamily="2" charset="-78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4" name="Title 1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439863"/>
          </a:xfrm>
        </p:spPr>
        <p:txBody>
          <a:bodyPr/>
          <a:lstStyle/>
          <a:p>
            <a:r>
              <a:rPr lang="fa-IR" sz="3200" smtClean="0">
                <a:solidFill>
                  <a:schemeClr val="tx2"/>
                </a:solidFill>
                <a:cs typeface="B Titr" pitchFamily="2" charset="-78"/>
              </a:rPr>
              <a:t>اجرای خط کشی در کارخانه تولید طوقه</a:t>
            </a:r>
            <a:endParaRPr lang="en-US" sz="3200" smtClean="0">
              <a:solidFill>
                <a:schemeClr val="tx2"/>
              </a:solidFill>
              <a:cs typeface="B Titr" pitchFamily="2" charset="-78"/>
            </a:endParaRPr>
          </a:p>
        </p:txBody>
      </p:sp>
      <p:sp>
        <p:nvSpPr>
          <p:cNvPr id="104864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Font typeface="Arial" charset="0"/>
              <a:buNone/>
            </a:pPr>
            <a:r>
              <a:rPr lang="fa-IR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B Titr" pitchFamily="2" charset="-78"/>
              </a:rPr>
              <a:t>هدف از خط کشی:</a:t>
            </a:r>
          </a:p>
          <a:p>
            <a:pPr marL="0" indent="0" algn="r" rtl="1">
              <a:buFont typeface="Arial" charset="0"/>
              <a:buNone/>
            </a:pPr>
            <a:r>
              <a:rPr lang="fa-IR" sz="2800" b="1" dirty="0" smtClean="0">
                <a:solidFill>
                  <a:srgbClr val="7030A0"/>
                </a:solidFill>
                <a:cs typeface="B Lotus" pitchFamily="2" charset="-78"/>
              </a:rPr>
              <a:t>مشخص کردن محل عبور </a:t>
            </a:r>
            <a:r>
              <a:rPr lang="fa-IR" sz="2800" b="1" dirty="0" err="1" smtClean="0">
                <a:solidFill>
                  <a:srgbClr val="7030A0"/>
                </a:solidFill>
                <a:cs typeface="B Lotus" pitchFamily="2" charset="-78"/>
              </a:rPr>
              <a:t>پالت</a:t>
            </a:r>
            <a:r>
              <a:rPr lang="fa-IR" sz="2800" b="1" dirty="0" smtClean="0">
                <a:solidFill>
                  <a:srgbClr val="7030A0"/>
                </a:solidFill>
                <a:cs typeface="B Lotus" pitchFamily="2" charset="-78"/>
              </a:rPr>
              <a:t> های طوقه و قسمتهای مختلف </a:t>
            </a:r>
          </a:p>
          <a:p>
            <a:pPr marL="0" indent="0" algn="r" rtl="1">
              <a:buFont typeface="Arial" charset="0"/>
              <a:buNone/>
            </a:pPr>
            <a:r>
              <a:rPr lang="fa-IR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B Titr" pitchFamily="2" charset="-78"/>
              </a:rPr>
              <a:t>محل خط کشی:</a:t>
            </a:r>
          </a:p>
          <a:p>
            <a:pPr marL="0" indent="0" algn="r" rtl="1">
              <a:buFont typeface="Arial" charset="0"/>
              <a:buNone/>
            </a:pPr>
            <a:r>
              <a:rPr lang="fa-IR" sz="2800" b="1" dirty="0" smtClean="0">
                <a:solidFill>
                  <a:srgbClr val="7030A0"/>
                </a:solidFill>
                <a:cs typeface="B Lotus" pitchFamily="2" charset="-78"/>
              </a:rPr>
              <a:t>سالن طوقه</a:t>
            </a:r>
          </a:p>
          <a:p>
            <a:pPr marL="0" indent="0" algn="r" rtl="1">
              <a:buFont typeface="Arial" charset="0"/>
              <a:buNone/>
            </a:pPr>
            <a:r>
              <a:rPr lang="fa-IR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B Titr" pitchFamily="2" charset="-78"/>
              </a:rPr>
              <a:t>بخشهای مختلف کاری: </a:t>
            </a:r>
          </a:p>
          <a:p>
            <a:pPr marL="0" indent="0" algn="r" rtl="1">
              <a:buFont typeface="Arial" charset="0"/>
              <a:buNone/>
            </a:pPr>
            <a:r>
              <a:rPr lang="fa-IR" sz="2800" b="1" dirty="0" smtClean="0">
                <a:solidFill>
                  <a:srgbClr val="7030A0"/>
                </a:solidFill>
                <a:cs typeface="B Lotus" pitchFamily="2" charset="-78"/>
              </a:rPr>
              <a:t>نورد، </a:t>
            </a:r>
            <a:r>
              <a:rPr lang="fa-IR" sz="2800" b="1" dirty="0" err="1" smtClean="0">
                <a:solidFill>
                  <a:srgbClr val="7030A0"/>
                </a:solidFill>
                <a:cs typeface="B Lotus" pitchFamily="2" charset="-78"/>
              </a:rPr>
              <a:t>جوشکاری</a:t>
            </a:r>
            <a:r>
              <a:rPr lang="fa-IR" sz="2800" b="1" dirty="0" smtClean="0">
                <a:solidFill>
                  <a:srgbClr val="7030A0"/>
                </a:solidFill>
                <a:cs typeface="B Lotus" pitchFamily="2" charset="-78"/>
              </a:rPr>
              <a:t>، سنگ زنی، نمد، </a:t>
            </a:r>
            <a:r>
              <a:rPr lang="fa-IR" sz="2800" b="1" dirty="0" err="1" smtClean="0">
                <a:solidFill>
                  <a:srgbClr val="7030A0"/>
                </a:solidFill>
                <a:cs typeface="B Lotus" pitchFamily="2" charset="-78"/>
              </a:rPr>
              <a:t>دورکن</a:t>
            </a:r>
            <a:r>
              <a:rPr lang="fa-IR" sz="2800" b="1" dirty="0" smtClean="0">
                <a:solidFill>
                  <a:srgbClr val="7030A0"/>
                </a:solidFill>
                <a:cs typeface="B Lotus" pitchFamily="2" charset="-78"/>
              </a:rPr>
              <a:t> و کنترل، </a:t>
            </a:r>
            <a:r>
              <a:rPr lang="fa-IR" sz="2800" b="1" dirty="0" err="1" smtClean="0">
                <a:solidFill>
                  <a:srgbClr val="7030A0"/>
                </a:solidFill>
                <a:cs typeface="B Lotus" pitchFamily="2" charset="-78"/>
              </a:rPr>
              <a:t>پولیش</a:t>
            </a:r>
            <a:r>
              <a:rPr lang="fa-IR" sz="2800" b="1" dirty="0" smtClean="0">
                <a:solidFill>
                  <a:srgbClr val="7030A0"/>
                </a:solidFill>
                <a:cs typeface="B Lotus" pitchFamily="2" charset="-78"/>
              </a:rPr>
              <a:t>، </a:t>
            </a:r>
            <a:r>
              <a:rPr lang="fa-IR" sz="2800" b="1" dirty="0" err="1" smtClean="0">
                <a:solidFill>
                  <a:srgbClr val="7030A0"/>
                </a:solidFill>
                <a:cs typeface="B Lotus" pitchFamily="2" charset="-78"/>
              </a:rPr>
              <a:t>پانچ</a:t>
            </a:r>
            <a:r>
              <a:rPr lang="fa-IR" sz="2800" b="1" dirty="0" smtClean="0">
                <a:solidFill>
                  <a:srgbClr val="7030A0"/>
                </a:solidFill>
                <a:cs typeface="B Lotus" pitchFamily="2" charset="-78"/>
              </a:rPr>
              <a:t>، رنگ کاری، انبار، </a:t>
            </a:r>
            <a:r>
              <a:rPr lang="fa-IR" sz="2800" b="1" dirty="0" err="1" smtClean="0">
                <a:solidFill>
                  <a:srgbClr val="7030A0"/>
                </a:solidFill>
                <a:cs typeface="B Lotus" pitchFamily="2" charset="-78"/>
              </a:rPr>
              <a:t>تراشکاری</a:t>
            </a:r>
            <a:r>
              <a:rPr lang="fa-IR" sz="2800" b="1" dirty="0" smtClean="0">
                <a:solidFill>
                  <a:srgbClr val="7030A0"/>
                </a:solidFill>
                <a:cs typeface="B Lotus" pitchFamily="2" charset="-78"/>
              </a:rPr>
              <a:t> و تعمیرات</a:t>
            </a:r>
            <a:endParaRPr lang="en-US" sz="2800" b="1" dirty="0" smtClean="0">
              <a:solidFill>
                <a:srgbClr val="7030A0"/>
              </a:solidFill>
              <a:cs typeface="B Lotus" pitchFamily="2" charset="-78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2097162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20741187">
            <a:off x="827584" y="1412776"/>
            <a:ext cx="3713402" cy="4525963"/>
          </a:xfrm>
          <a:solidFill>
            <a:srgbClr val="FFFFFF">
              <a:shade val="85000"/>
            </a:srgbClr>
          </a:solidFill>
          <a:ln w="190500" cap="sq">
            <a:solidFill>
              <a:schemeClr val="tx2">
                <a:lumMod val="20000"/>
                <a:lumOff val="80000"/>
              </a:schemeClr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2097163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6551" y="1340767"/>
            <a:ext cx="3545689" cy="4695429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chemeClr val="tx2">
                <a:lumMod val="20000"/>
                <a:lumOff val="80000"/>
              </a:schemeClr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pic>
        <p:nvPicPr>
          <p:cNvPr id="2097164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6142181">
            <a:off x="4636060" y="988676"/>
            <a:ext cx="4392489" cy="394454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tx2">
                <a:lumMod val="20000"/>
                <a:lumOff val="80000"/>
              </a:schemeClr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971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97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97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971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97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97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971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97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97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Title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1143000"/>
          </a:xfrm>
        </p:spPr>
        <p:txBody>
          <a:bodyPr/>
          <a:lstStyle/>
          <a:p>
            <a:r>
              <a:rPr lang="fa-IR" sz="3200" smtClean="0">
                <a:cs typeface="B Titr" pitchFamily="2" charset="-78"/>
              </a:rPr>
              <a:t>رفرنس</a:t>
            </a:r>
            <a:endParaRPr lang="en-US" sz="3200" smtClean="0">
              <a:cs typeface="B Titr" pitchFamily="2" charset="-78"/>
            </a:endParaRPr>
          </a:p>
        </p:txBody>
      </p:sp>
      <p:sp>
        <p:nvSpPr>
          <p:cNvPr id="104864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sz="2400" b="1" dirty="0">
                <a:solidFill>
                  <a:schemeClr val="accent2"/>
                </a:solidFill>
                <a:cs typeface="B Lotus" pitchFamily="2" charset="-78"/>
              </a:rPr>
              <a:t>مکانیک بدن و اصول طراحی ایستگاه کار (</a:t>
            </a:r>
            <a:r>
              <a:rPr lang="fa-IR" sz="2400" b="1" dirty="0" err="1">
                <a:solidFill>
                  <a:schemeClr val="accent2"/>
                </a:solidFill>
                <a:cs typeface="B Lotus" pitchFamily="2" charset="-78"/>
              </a:rPr>
              <a:t>ارگونومی</a:t>
            </a:r>
            <a:r>
              <a:rPr lang="fa-IR" sz="2400" b="1" dirty="0">
                <a:solidFill>
                  <a:schemeClr val="accent2"/>
                </a:solidFill>
                <a:cs typeface="B Lotus" pitchFamily="2" charset="-78"/>
              </a:rPr>
              <a:t>)    تألیف: </a:t>
            </a:r>
            <a:r>
              <a:rPr lang="fa-IR" sz="2400" b="1" dirty="0" smtClean="0">
                <a:solidFill>
                  <a:schemeClr val="accent2"/>
                </a:solidFill>
                <a:cs typeface="B Lotus" pitchFamily="2" charset="-78"/>
              </a:rPr>
              <a:t>مهندس </a:t>
            </a:r>
            <a:r>
              <a:rPr lang="fa-IR" sz="2400" b="1" dirty="0">
                <a:solidFill>
                  <a:schemeClr val="accent2"/>
                </a:solidFill>
                <a:cs typeface="B Lotus" pitchFamily="2" charset="-78"/>
              </a:rPr>
              <a:t>محمد عبدلی </a:t>
            </a:r>
            <a:r>
              <a:rPr lang="fa-IR" sz="2400" b="1" dirty="0" err="1">
                <a:solidFill>
                  <a:schemeClr val="accent2"/>
                </a:solidFill>
                <a:cs typeface="B Lotus" pitchFamily="2" charset="-78"/>
              </a:rPr>
              <a:t>ارمکی</a:t>
            </a:r>
            <a:endParaRPr lang="en-US" sz="2400" b="1" dirty="0">
              <a:solidFill>
                <a:schemeClr val="accent2"/>
              </a:solidFill>
              <a:cs typeface="B Lotus" pitchFamily="2" charset="-78"/>
            </a:endParaRPr>
          </a:p>
          <a:p>
            <a:pPr algn="r" rtl="1"/>
            <a:r>
              <a:rPr lang="fa-IR" sz="2400" b="1" dirty="0">
                <a:solidFill>
                  <a:schemeClr val="accent2"/>
                </a:solidFill>
                <a:cs typeface="B Lotus" pitchFamily="2" charset="-78"/>
              </a:rPr>
              <a:t>شیوه های ارزیابی </a:t>
            </a:r>
            <a:r>
              <a:rPr lang="fa-IR" sz="2400" b="1" dirty="0" err="1">
                <a:solidFill>
                  <a:schemeClr val="accent2"/>
                </a:solidFill>
                <a:cs typeface="B Lotus" pitchFamily="2" charset="-78"/>
              </a:rPr>
              <a:t>پوسچر</a:t>
            </a:r>
            <a:r>
              <a:rPr lang="fa-IR" sz="2400" b="1" dirty="0">
                <a:solidFill>
                  <a:schemeClr val="accent2"/>
                </a:solidFill>
                <a:cs typeface="B Lotus" pitchFamily="2" charset="-78"/>
              </a:rPr>
              <a:t> در </a:t>
            </a:r>
            <a:r>
              <a:rPr lang="fa-IR" sz="2400" b="1" dirty="0" err="1">
                <a:solidFill>
                  <a:schemeClr val="accent2"/>
                </a:solidFill>
                <a:cs typeface="B Lotus" pitchFamily="2" charset="-78"/>
              </a:rPr>
              <a:t>ارگونومی</a:t>
            </a:r>
            <a:r>
              <a:rPr lang="fa-IR" sz="2400" b="1" dirty="0">
                <a:solidFill>
                  <a:schemeClr val="accent2"/>
                </a:solidFill>
                <a:cs typeface="B Lotus" pitchFamily="2" charset="-78"/>
              </a:rPr>
              <a:t> شغلی            تألیف: دکتر علیرضا چوبینه</a:t>
            </a:r>
            <a:endParaRPr lang="en-US" sz="2400" b="1" dirty="0">
              <a:solidFill>
                <a:schemeClr val="accent2"/>
              </a:solidFill>
              <a:cs typeface="B Lotus" pitchFamily="2" charset="-78"/>
            </a:endParaRPr>
          </a:p>
          <a:p>
            <a:pPr algn="r" rtl="1"/>
            <a:r>
              <a:rPr lang="fa-IR" sz="2400" b="1" dirty="0">
                <a:solidFill>
                  <a:schemeClr val="accent2"/>
                </a:solidFill>
                <a:cs typeface="B Lotus" pitchFamily="2" charset="-78"/>
              </a:rPr>
              <a:t>اصول بازبینی عوامل انسانی (علم </a:t>
            </a:r>
            <a:r>
              <a:rPr lang="fa-IR" sz="2400" b="1" dirty="0" err="1">
                <a:solidFill>
                  <a:schemeClr val="accent2"/>
                </a:solidFill>
                <a:cs typeface="B Lotus" pitchFamily="2" charset="-78"/>
              </a:rPr>
              <a:t>ارگونومی</a:t>
            </a:r>
            <a:r>
              <a:rPr lang="fa-IR" sz="2400" b="1" dirty="0">
                <a:solidFill>
                  <a:schemeClr val="accent2"/>
                </a:solidFill>
                <a:cs typeface="B Lotus" pitchFamily="2" charset="-78"/>
              </a:rPr>
              <a:t>)             ترجمه: رشاد </a:t>
            </a:r>
            <a:r>
              <a:rPr lang="fa-IR" sz="2400" b="1" dirty="0" err="1">
                <a:solidFill>
                  <a:schemeClr val="accent2"/>
                </a:solidFill>
                <a:cs typeface="B Lotus" pitchFamily="2" charset="-78"/>
              </a:rPr>
              <a:t>مردوخی</a:t>
            </a:r>
            <a:endParaRPr lang="en-US" sz="2400" b="1" dirty="0">
              <a:solidFill>
                <a:schemeClr val="accent2"/>
              </a:solidFill>
              <a:cs typeface="B Lotus" pitchFamily="2" charset="-78"/>
            </a:endParaRPr>
          </a:p>
          <a:p>
            <a:pPr marL="0" indent="0" algn="r" rtl="1">
              <a:buFont typeface="Arial" charset="0"/>
              <a:buNone/>
            </a:pPr>
            <a:endParaRPr lang="en-US" sz="2400" b="1" dirty="0">
              <a:solidFill>
                <a:schemeClr val="accent2"/>
              </a:solidFill>
              <a:cs typeface="B Lotus" pitchFamily="2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graphicFrame>
        <p:nvGraphicFramePr>
          <p:cNvPr id="4194304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4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194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19430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Title 1"/>
          <p:cNvSpPr>
            <a:spLocks noGrp="1"/>
          </p:cNvSpPr>
          <p:nvPr>
            <p:ph type="title"/>
          </p:nvPr>
        </p:nvSpPr>
        <p:spPr>
          <a:xfrm>
            <a:off x="468313" y="620713"/>
            <a:ext cx="8229600" cy="1143000"/>
          </a:xfrm>
        </p:spPr>
        <p:txBody>
          <a:bodyPr/>
          <a:lstStyle/>
          <a:p>
            <a:pPr rtl="1" eaLnBrk="1" hangingPunct="1"/>
            <a:r>
              <a:rPr lang="fa-IR" sz="4000" smtClean="0">
                <a:solidFill>
                  <a:schemeClr val="tx2"/>
                </a:solidFill>
                <a:cs typeface="B Titr" pitchFamily="2" charset="-78"/>
              </a:rPr>
              <a:t>روش </a:t>
            </a:r>
            <a:r>
              <a:rPr lang="en-US" sz="4000" b="1" smtClean="0">
                <a:solidFill>
                  <a:schemeClr val="tx2"/>
                </a:solidFill>
                <a:cs typeface="B Titr" pitchFamily="2" charset="-78"/>
              </a:rPr>
              <a:t>RULA</a:t>
            </a:r>
            <a:r>
              <a:rPr lang="fa-IR" smtClean="0">
                <a:solidFill>
                  <a:schemeClr val="tx2"/>
                </a:solidFill>
              </a:rPr>
              <a:t>  </a:t>
            </a:r>
            <a:endParaRPr lang="en-US" smtClean="0">
              <a:solidFill>
                <a:schemeClr val="tx2"/>
              </a:solidFill>
            </a:endParaRPr>
          </a:p>
        </p:txBody>
      </p:sp>
      <p:sp>
        <p:nvSpPr>
          <p:cNvPr id="1048597" name="Content Placeholder 2"/>
          <p:cNvSpPr>
            <a:spLocks noGrp="1"/>
          </p:cNvSpPr>
          <p:nvPr>
            <p:ph idx="1"/>
          </p:nvPr>
        </p:nvSpPr>
        <p:spPr>
          <a:xfrm>
            <a:off x="395288" y="1700213"/>
            <a:ext cx="8229600" cy="4670425"/>
          </a:xfrm>
        </p:spPr>
        <p:txBody>
          <a:bodyPr/>
          <a:lstStyle/>
          <a:p>
            <a:pPr marL="0" indent="0" algn="r" rtl="1" eaLnBrk="1" hangingPunct="1">
              <a:buFont typeface="Arial" charset="0"/>
              <a:buNone/>
            </a:pPr>
            <a:r>
              <a:rPr lang="fa-IR" sz="2800" b="1" smtClean="0">
                <a:solidFill>
                  <a:srgbClr val="7030A0"/>
                </a:solidFill>
                <a:cs typeface="B Lotus" pitchFamily="2" charset="-78"/>
              </a:rPr>
              <a:t>یکی از روشهای ارزیابی خطر بروز آسیب های اسکلتی – عضلانی اندام فوقانی (ارزیابی سریع اندام فوقانی) می باشد. این روش از دسته روشهای مشاهده ای قلم – کاغذی است.</a:t>
            </a:r>
            <a:endParaRPr lang="en-US" sz="2800" b="1" smtClean="0">
              <a:solidFill>
                <a:srgbClr val="7030A0"/>
              </a:solidFill>
              <a:cs typeface="B Lotus" pitchFamily="2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Title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1138237"/>
          </a:xfrm>
        </p:spPr>
        <p:txBody>
          <a:bodyPr/>
          <a:lstStyle/>
          <a:p>
            <a:pPr rtl="1" eaLnBrk="1" hangingPunct="1"/>
            <a:r>
              <a:rPr lang="fa-IR" sz="3600" smtClean="0">
                <a:solidFill>
                  <a:schemeClr val="tx2"/>
                </a:solidFill>
                <a:cs typeface="B Titr" pitchFamily="2" charset="-78"/>
              </a:rPr>
              <a:t>اهداف توسعه و ارائه ی </a:t>
            </a:r>
            <a:r>
              <a:rPr lang="en-US" sz="3600" b="1" smtClean="0">
                <a:solidFill>
                  <a:schemeClr val="tx2"/>
                </a:solidFill>
                <a:cs typeface="B Titr" pitchFamily="2" charset="-78"/>
              </a:rPr>
              <a:t>RULA</a:t>
            </a:r>
            <a:r>
              <a:rPr lang="fa-IR" smtClean="0">
                <a:solidFill>
                  <a:schemeClr val="tx2"/>
                </a:solidFill>
              </a:rPr>
              <a:t> </a:t>
            </a:r>
            <a:endParaRPr lang="en-US" smtClean="0"/>
          </a:p>
        </p:txBody>
      </p:sp>
      <p:sp>
        <p:nvSpPr>
          <p:cNvPr id="10485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 eaLnBrk="1" hangingPunct="1">
              <a:buFont typeface="Arial" charset="0"/>
              <a:buNone/>
            </a:pPr>
            <a:r>
              <a:rPr lang="fa-IR" sz="2800" b="1" smtClean="0">
                <a:solidFill>
                  <a:srgbClr val="7030A0"/>
                </a:solidFill>
                <a:cs typeface="B Lotus" pitchFamily="2" charset="-78"/>
              </a:rPr>
              <a:t>1- ارایه ی روشی برای غربالگری سریع جمعیت کاری مواجهه با ریسک فاکتورهای اختلالات اسکلتی – عضلانی اندام فوقانی.</a:t>
            </a:r>
          </a:p>
          <a:p>
            <a:pPr marL="0" indent="0" algn="r" rtl="1" eaLnBrk="1" hangingPunct="1">
              <a:buFont typeface="Arial" charset="0"/>
              <a:buNone/>
            </a:pPr>
            <a:r>
              <a:rPr lang="fa-IR" sz="2800" b="1" smtClean="0">
                <a:solidFill>
                  <a:srgbClr val="7030A0"/>
                </a:solidFill>
                <a:cs typeface="B Lotus" pitchFamily="2" charset="-78"/>
              </a:rPr>
              <a:t>2- شناسایی فعالیتهای ماهیچه ای مرتبط با پوسچر کار، اعمال نیرو و انجام کارهای استاتیک یا تکراری. </a:t>
            </a:r>
          </a:p>
          <a:p>
            <a:pPr marL="0" indent="0" algn="r" rtl="1" eaLnBrk="1" hangingPunct="1">
              <a:buFont typeface="Arial" charset="0"/>
              <a:buNone/>
            </a:pPr>
            <a:r>
              <a:rPr lang="fa-IR" sz="2800" b="1" smtClean="0">
                <a:solidFill>
                  <a:srgbClr val="7030A0"/>
                </a:solidFill>
                <a:cs typeface="B Lotus" pitchFamily="2" charset="-78"/>
              </a:rPr>
              <a:t>3- ارایه ی راه کارهایی برای پیشگیری از بروز اختلالات اسکلتی – عضلانی اندام های فوقانی و کاهش آن.</a:t>
            </a:r>
          </a:p>
          <a:p>
            <a:pPr marL="0" indent="0" algn="r" rtl="1" eaLnBrk="1" hangingPunct="1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Title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229600" cy="1216025"/>
          </a:xfrm>
        </p:spPr>
        <p:txBody>
          <a:bodyPr/>
          <a:lstStyle/>
          <a:p>
            <a:pPr rtl="1" eaLnBrk="1" hangingPunct="1"/>
            <a:r>
              <a:rPr lang="fa-IR" sz="3600" smtClean="0">
                <a:solidFill>
                  <a:schemeClr val="tx2"/>
                </a:solidFill>
                <a:cs typeface="B Titr" pitchFamily="2" charset="-78"/>
              </a:rPr>
              <a:t>شرح روش </a:t>
            </a:r>
            <a:r>
              <a:rPr lang="en-US" sz="3600" b="1" smtClean="0">
                <a:solidFill>
                  <a:schemeClr val="tx2"/>
                </a:solidFill>
                <a:cs typeface="B Titr" pitchFamily="2" charset="-78"/>
              </a:rPr>
              <a:t>RULA</a:t>
            </a:r>
            <a:endParaRPr lang="en-US" sz="3600" smtClean="0">
              <a:solidFill>
                <a:schemeClr val="tx2"/>
              </a:solidFill>
              <a:cs typeface="B Titr" pitchFamily="2" charset="-78"/>
            </a:endParaRPr>
          </a:p>
        </p:txBody>
      </p:sp>
      <p:sp>
        <p:nvSpPr>
          <p:cNvPr id="104860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 eaLnBrk="1" hangingPunct="1">
              <a:buFont typeface="Arial" charset="0"/>
              <a:buNone/>
            </a:pPr>
            <a:r>
              <a:rPr lang="fa-IR" sz="2800" b="1" smtClean="0">
                <a:solidFill>
                  <a:srgbClr val="7030A0"/>
                </a:solidFill>
                <a:cs typeface="B Lotus" pitchFamily="2" charset="-78"/>
              </a:rPr>
              <a:t>در این روش،ارزیابی با استفاده از دیاگرام هایی از پوسچر اندام های گوناگون و جدول هایی برای امتیاز گذاری مواجهه با ریسک فاکتورهای اختلالات اسکلتی – عضلانی اندام فوقانی صورت می گیرد.</a:t>
            </a:r>
            <a:endParaRPr lang="en-US" sz="2800" b="1" smtClean="0">
              <a:solidFill>
                <a:srgbClr val="7030A0"/>
              </a:solidFill>
              <a:cs typeface="B Lotus" pitchFamily="2" charset="-7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468313" y="692150"/>
            <a:ext cx="8229600" cy="1143000"/>
          </a:xfrm>
        </p:spPr>
        <p:txBody>
          <a:bodyPr/>
          <a:lstStyle/>
          <a:p>
            <a:pPr rtl="1" eaLnBrk="1" hangingPunct="1"/>
            <a:r>
              <a:rPr lang="fa-IR" sz="3200" smtClean="0">
                <a:solidFill>
                  <a:schemeClr val="tx2"/>
                </a:solidFill>
                <a:cs typeface="B Titr" pitchFamily="2" charset="-78"/>
              </a:rPr>
              <a:t>ریسک فاکتورهای مورد ارزیابی در روش </a:t>
            </a:r>
            <a:r>
              <a:rPr lang="en-US" sz="3200" b="1" smtClean="0">
                <a:solidFill>
                  <a:schemeClr val="tx2"/>
                </a:solidFill>
                <a:cs typeface="B Titr" pitchFamily="2" charset="-78"/>
              </a:rPr>
              <a:t>RULA</a:t>
            </a:r>
            <a:r>
              <a:rPr lang="fa-IR" sz="3200" smtClean="0">
                <a:solidFill>
                  <a:schemeClr val="tx2"/>
                </a:solidFill>
                <a:cs typeface="B Titr" pitchFamily="2" charset="-78"/>
              </a:rPr>
              <a:t> </a:t>
            </a:r>
            <a:endParaRPr lang="en-US" sz="3200" smtClean="0">
              <a:solidFill>
                <a:schemeClr val="tx2"/>
              </a:solidFill>
              <a:cs typeface="B Titr" pitchFamily="2" charset="-78"/>
            </a:endParaRPr>
          </a:p>
        </p:txBody>
      </p:sp>
      <p:graphicFrame>
        <p:nvGraphicFramePr>
          <p:cNvPr id="4194305" name="Content Placeholder 3"/>
          <p:cNvGraphicFramePr>
            <a:graphicFrameLocks noGrp="1"/>
          </p:cNvGraphicFramePr>
          <p:nvPr>
            <p:ph idx="1"/>
          </p:nvPr>
        </p:nvGraphicFramePr>
        <p:xfrm>
          <a:off x="467544" y="1412776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194305">
                                            <p:graphicEl>
                                              <a:dgm id="{A11937BE-3B96-48DC-A79A-6564AE4DE433}"/>
                                            </p:graphicEl>
                                          </p:spTgt>
                                        </p:tgtEl>
                                      </p:cBhvr>
                                      <p:by x="15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4194305">
                                            <p:graphicEl>
                                              <a:dgm id="{D0E78013-63EC-4ABB-A34A-7B5F28D5E9D4}"/>
                                            </p:graphicEl>
                                          </p:spTgt>
                                        </p:tgtEl>
                                      </p:cBhvr>
                                      <p:by x="15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4194305">
                                            <p:graphicEl>
                                              <a:dgm id="{568C2EC8-BA85-4B1C-8E0E-A620E2B50734}"/>
                                            </p:graphicEl>
                                          </p:spTgt>
                                        </p:tgtEl>
                                      </p:cBhvr>
                                      <p:by x="15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194305" grpId="0">
        <p:bldSub>
          <a:bldDgm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Title 1"/>
          <p:cNvSpPr>
            <a:spLocks noGrp="1"/>
          </p:cNvSpPr>
          <p:nvPr>
            <p:ph type="title"/>
          </p:nvPr>
        </p:nvSpPr>
        <p:spPr>
          <a:xfrm>
            <a:off x="250825" y="1773238"/>
            <a:ext cx="8229600" cy="1143000"/>
          </a:xfrm>
        </p:spPr>
        <p:txBody>
          <a:bodyPr/>
          <a:lstStyle/>
          <a:p>
            <a:pPr rtl="1" eaLnBrk="1" hangingPunct="1"/>
            <a:r>
              <a:rPr lang="fa-IR" sz="4000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B Titr" pitchFamily="2" charset="-78"/>
              </a:rPr>
              <a:t>ارزیابی </a:t>
            </a:r>
            <a:r>
              <a:rPr lang="fa-IR" sz="4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cs typeface="B Titr" pitchFamily="2" charset="-78"/>
              </a:rPr>
              <a:t>پوسچر</a:t>
            </a:r>
            <a:r>
              <a:rPr lang="fa-IR" sz="4000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B Titr" pitchFamily="2" charset="-78"/>
              </a:rPr>
              <a:t> به روش </a:t>
            </a:r>
            <a:r>
              <a:rPr lang="en-US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B Titr" pitchFamily="2" charset="-78"/>
              </a:rPr>
              <a:t>RULA</a:t>
            </a:r>
            <a:r>
              <a:rPr lang="fa-IR" sz="4000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B Titr" pitchFamily="2" charset="-78"/>
              </a:rPr>
              <a:t> در کارخانه تولید طوقه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 smtClean="0"/>
          </a:p>
        </p:txBody>
      </p:sp>
      <p:sp>
        <p:nvSpPr>
          <p:cNvPr id="1048604" name="Content Placeholder 4"/>
          <p:cNvSpPr>
            <a:spLocks noGrp="1"/>
          </p:cNvSpPr>
          <p:nvPr>
            <p:ph idx="1"/>
          </p:nvPr>
        </p:nvSpPr>
        <p:spPr>
          <a:xfrm>
            <a:off x="468313" y="2781300"/>
            <a:ext cx="8229600" cy="4525963"/>
          </a:xfrm>
        </p:spPr>
        <p:txBody>
          <a:bodyPr/>
          <a:lstStyle/>
          <a:p>
            <a:pPr marL="0" indent="0" algn="ctr" rtl="1" eaLnBrk="1" hangingPunct="1">
              <a:buFont typeface="Arial" charset="0"/>
              <a:buNone/>
            </a:pPr>
            <a:endParaRPr lang="en-US" i="1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Title 1"/>
          <p:cNvSpPr>
            <a:spLocks noGrp="1"/>
          </p:cNvSpPr>
          <p:nvPr>
            <p:ph type="title"/>
          </p:nvPr>
        </p:nvSpPr>
        <p:spPr>
          <a:xfrm>
            <a:off x="455613" y="836613"/>
            <a:ext cx="8229600" cy="1143000"/>
          </a:xfrm>
        </p:spPr>
        <p:txBody>
          <a:bodyPr/>
          <a:lstStyle/>
          <a:p>
            <a:pPr eaLnBrk="1" hangingPunct="1"/>
            <a:r>
              <a:rPr lang="fa-IR" sz="3200" smtClean="0">
                <a:solidFill>
                  <a:schemeClr val="tx2"/>
                </a:solidFill>
                <a:cs typeface="B Titr" pitchFamily="2" charset="-78"/>
              </a:rPr>
              <a:t>ارزیابی انجام شده در کارخانه تولید طوقه</a:t>
            </a:r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10486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 eaLnBrk="1" hangingPunct="1"/>
            <a:r>
              <a:rPr lang="fa-IR" sz="2800" b="1" dirty="0">
                <a:solidFill>
                  <a:srgbClr val="7030A0"/>
                </a:solidFill>
                <a:cs typeface="B Lotus" pitchFamily="2" charset="-78"/>
              </a:rPr>
              <a:t>فعالیت مورد نظر: نمد کاری (پرداخت قسمت سنگ زنی شده)</a:t>
            </a:r>
            <a:endParaRPr lang="en-US" sz="2800" b="1" dirty="0">
              <a:solidFill>
                <a:srgbClr val="7030A0"/>
              </a:solidFill>
              <a:cs typeface="B Lotus" pitchFamily="2" charset="-78"/>
            </a:endParaRPr>
          </a:p>
          <a:p>
            <a:pPr algn="r" rtl="1" eaLnBrk="1" hangingPunct="1"/>
            <a:r>
              <a:rPr lang="fa-IR" sz="2800" b="1" dirty="0">
                <a:solidFill>
                  <a:srgbClr val="7030A0"/>
                </a:solidFill>
                <a:cs typeface="B Lotus" pitchFamily="2" charset="-78"/>
              </a:rPr>
              <a:t>فرد مورد ارزیابی: </a:t>
            </a:r>
            <a:r>
              <a:rPr lang="fa-IR" sz="2800" b="1" dirty="0" err="1">
                <a:solidFill>
                  <a:srgbClr val="7030A0"/>
                </a:solidFill>
                <a:cs typeface="B Lotus" pitchFamily="2" charset="-78"/>
              </a:rPr>
              <a:t>اپراتور</a:t>
            </a:r>
            <a:r>
              <a:rPr lang="fa-IR" sz="2800" b="1" dirty="0">
                <a:solidFill>
                  <a:srgbClr val="7030A0"/>
                </a:solidFill>
                <a:cs typeface="B Lotus" pitchFamily="2" charset="-78"/>
              </a:rPr>
              <a:t> دستگاه نمد</a:t>
            </a:r>
            <a:endParaRPr lang="en-US" sz="2800" b="1" dirty="0">
              <a:solidFill>
                <a:srgbClr val="7030A0"/>
              </a:solidFill>
              <a:cs typeface="B Lotus" pitchFamily="2" charset="-78"/>
            </a:endParaRPr>
          </a:p>
          <a:p>
            <a:pPr algn="r" rtl="1" eaLnBrk="1" hangingPunct="1"/>
            <a:r>
              <a:rPr lang="fa-IR" sz="2800" b="1" dirty="0">
                <a:solidFill>
                  <a:srgbClr val="7030A0"/>
                </a:solidFill>
                <a:cs typeface="B Lotus" pitchFamily="2" charset="-78"/>
              </a:rPr>
              <a:t>وضعیت </a:t>
            </a:r>
            <a:r>
              <a:rPr lang="fa-IR" sz="2800" b="1" dirty="0" err="1">
                <a:solidFill>
                  <a:srgbClr val="7030A0"/>
                </a:solidFill>
                <a:cs typeface="B Lotus" pitchFamily="2" charset="-78"/>
              </a:rPr>
              <a:t>اپراتور</a:t>
            </a:r>
            <a:r>
              <a:rPr lang="fa-IR" sz="2800" b="1" dirty="0">
                <a:solidFill>
                  <a:srgbClr val="7030A0"/>
                </a:solidFill>
                <a:cs typeface="B Lotus" pitchFamily="2" charset="-78"/>
              </a:rPr>
              <a:t> نمد: ایستاده و کمی خمیده به جلو، بازوها زیر سطح شانه</a:t>
            </a:r>
            <a:endParaRPr lang="en-US" sz="2800" b="1" dirty="0">
              <a:solidFill>
                <a:srgbClr val="7030A0"/>
              </a:solidFill>
              <a:cs typeface="B Lotus" pitchFamily="2" charset="-78"/>
            </a:endParaRPr>
          </a:p>
          <a:p>
            <a:pPr marL="0" indent="0" rtl="1" eaLnBrk="1" hangingPunct="1">
              <a:buFont typeface="Arial" charset="0"/>
              <a:buNone/>
            </a:pPr>
            <a:endParaRPr lang="en-US" dirty="0"/>
          </a:p>
        </p:txBody>
      </p:sp>
      <p:pic>
        <p:nvPicPr>
          <p:cNvPr id="2097154" name="Picture 3" descr="C:\Documents and Settings\abbasi\Desktop\سایپا+سنگ بری+مس\201112\09122011263.jpg"/>
          <p:cNvPicPr>
            <a:picLocks noChangeAspect="1" noChangeArrowheads="1"/>
          </p:cNvPicPr>
          <p:nvPr/>
        </p:nvPicPr>
        <p:blipFill>
          <a:blip r:embed="rId2">
            <a:lum contrast="20000"/>
          </a:blip>
          <a:srcRect/>
          <a:stretch>
            <a:fillRect/>
          </a:stretch>
        </p:blipFill>
        <p:spPr bwMode="auto">
          <a:xfrm>
            <a:off x="3708400" y="3933825"/>
            <a:ext cx="1725613" cy="2303463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7155" name="Picture 4" descr="C:\Documents and Settings\abbasi\Desktop\سایپا+سنگ بری+مس\201112\09122011264.jpg"/>
          <p:cNvPicPr>
            <a:picLocks noChangeAspect="1" noChangeArrowheads="1"/>
          </p:cNvPicPr>
          <p:nvPr/>
        </p:nvPicPr>
        <p:blipFill>
          <a:blip r:embed="rId3">
            <a:lum contrast="20000"/>
          </a:blip>
          <a:srcRect/>
          <a:stretch>
            <a:fillRect/>
          </a:stretch>
        </p:blipFill>
        <p:spPr bwMode="auto">
          <a:xfrm>
            <a:off x="1692275" y="3897313"/>
            <a:ext cx="1517650" cy="2257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97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97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971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97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97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97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971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97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889</Words>
  <Application>Microsoft Office PowerPoint</Application>
  <PresentationFormat>On-screen Show (4:3)</PresentationFormat>
  <Paragraphs>150</Paragraphs>
  <Slides>28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7" baseType="lpstr">
      <vt:lpstr>SimSun</vt:lpstr>
      <vt:lpstr>Arial</vt:lpstr>
      <vt:lpstr>B Lotus</vt:lpstr>
      <vt:lpstr>B Titr</vt:lpstr>
      <vt:lpstr>B Zar</vt:lpstr>
      <vt:lpstr>Calibri</vt:lpstr>
      <vt:lpstr>Lotus Linotype</vt:lpstr>
      <vt:lpstr>Times New Roman</vt:lpstr>
      <vt:lpstr>Office Theme</vt:lpstr>
      <vt:lpstr>بنام یکتای هستی بخش</vt:lpstr>
      <vt:lpstr>ارزیابی پوسچر به روش RULAو انجام CHEKPOINT درکارخانه تولید طوقه  </vt:lpstr>
      <vt:lpstr>PowerPoint Presentation</vt:lpstr>
      <vt:lpstr>روش RULA  </vt:lpstr>
      <vt:lpstr>اهداف توسعه و ارائه ی RULA </vt:lpstr>
      <vt:lpstr>شرح روش RULA</vt:lpstr>
      <vt:lpstr>ریسک فاکتورهای مورد ارزیابی در روش RULA </vt:lpstr>
      <vt:lpstr>ارزیابی پوسچر به روش RULA در کارخانه تولید طوقه </vt:lpstr>
      <vt:lpstr>ارزیابی انجام شده در کارخانه تولید طوقه </vt:lpstr>
      <vt:lpstr> روش کار  </vt:lpstr>
      <vt:lpstr> روش کار </vt:lpstr>
      <vt:lpstr>روش کار</vt:lpstr>
      <vt:lpstr>روش کار </vt:lpstr>
      <vt:lpstr>روش کار</vt:lpstr>
      <vt:lpstr> روش کار</vt:lpstr>
      <vt:lpstr>روش کار </vt:lpstr>
      <vt:lpstr>روش کار</vt:lpstr>
      <vt:lpstr>پیشنهادات</vt:lpstr>
      <vt:lpstr>استفاده ازCHEKPOINT   </vt:lpstr>
      <vt:lpstr>چگونه از فهرست بازرسی استفاده کنیم؟</vt:lpstr>
      <vt:lpstr>CHEKPOINT </vt:lpstr>
      <vt:lpstr>CHEKPOINT </vt:lpstr>
      <vt:lpstr>مسیرهای حرکت را خط کشی کرده و همیشه پاک نگاه دارید </vt:lpstr>
      <vt:lpstr>خط کشی مسیرها ساده ترین راه بری پاک نگه داشتن آنهاست </vt:lpstr>
      <vt:lpstr>مسیرهای حرکت را خط کشی کرده و همیشه پاک نگاه دارید</vt:lpstr>
      <vt:lpstr>اجرای خط کشی در کارخانه تولید طوقه</vt:lpstr>
      <vt:lpstr>PowerPoint Presentation</vt:lpstr>
      <vt:lpstr>رفرنس</vt:lpstr>
    </vt:vector>
  </TitlesOfParts>
  <Company>Waras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بنام یکتای هستی بخش</dc:title>
  <dc:creator>PARAND</dc:creator>
  <cp:lastModifiedBy>MRT www.Win2Farsi.com</cp:lastModifiedBy>
  <cp:revision>1</cp:revision>
  <dcterms:created xsi:type="dcterms:W3CDTF">2012-03-30T08:36:35Z</dcterms:created>
  <dcterms:modified xsi:type="dcterms:W3CDTF">2016-10-20T15:39:19Z</dcterms:modified>
</cp:coreProperties>
</file>