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14" r:id="rId3"/>
  </p:sld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0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051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40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26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57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602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629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95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21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36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27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6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952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524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22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617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982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0935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438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3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667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8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3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47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93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97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244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027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30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418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3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39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428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26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517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980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727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3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9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8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8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5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3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6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DBEB903-4251-4CF1-BC1E-81858312504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51AEB6C-86AE-43B8-B5D6-D4BDDF7B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4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705" y="17584"/>
            <a:ext cx="5706590" cy="682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0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cs typeface="B Titr" panose="00000700000000000000" pitchFamily="2" charset="-78"/>
              </a:rPr>
              <a:t>چاه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0" y="2397436"/>
            <a:ext cx="11784169" cy="427382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cs typeface="B Nazanin" panose="00000400000000000000" pitchFamily="2" charset="-78"/>
              </a:rPr>
              <a:t>چاه مجراي استوانه اي قائمي است كه در زمين حفر </a:t>
            </a:r>
            <a:r>
              <a:rPr lang="fa-IR" sz="2400" dirty="0" smtClean="0">
                <a:cs typeface="B Nazanin" panose="00000400000000000000" pitchFamily="2" charset="-78"/>
              </a:rPr>
              <a:t>مي شود </a:t>
            </a:r>
            <a:r>
              <a:rPr lang="fa-IR" sz="2400" dirty="0">
                <a:cs typeface="B Nazanin" panose="00000400000000000000" pitchFamily="2" charset="-78"/>
              </a:rPr>
              <a:t>و سطح زمين را به يك مخزن </a:t>
            </a:r>
            <a:r>
              <a:rPr lang="fa-IR" sz="2400" dirty="0" smtClean="0">
                <a:cs typeface="B Nazanin" panose="00000400000000000000" pitchFamily="2" charset="-78"/>
              </a:rPr>
              <a:t>آب زيرزميني </a:t>
            </a:r>
            <a:r>
              <a:rPr lang="fa-IR" sz="2400" dirty="0">
                <a:cs typeface="B Nazanin" panose="00000400000000000000" pitchFamily="2" charset="-78"/>
              </a:rPr>
              <a:t>متصل </a:t>
            </a:r>
            <a:r>
              <a:rPr lang="fa-IR" sz="2400" dirty="0" smtClean="0">
                <a:cs typeface="B Nazanin" panose="00000400000000000000" pitchFamily="2" charset="-78"/>
              </a:rPr>
              <a:t>مي كند.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b="1" dirty="0">
                <a:cs typeface="B Nazanin" panose="00000400000000000000" pitchFamily="2" charset="-78"/>
              </a:rPr>
              <a:t>چاه انواع متعددي دارد :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>
                <a:cs typeface="B Nazanin" panose="00000400000000000000" pitchFamily="2" charset="-78"/>
              </a:rPr>
              <a:t>١- چاه كم عمق - چاه نيمه عميق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اگر </a:t>
            </a:r>
            <a:r>
              <a:rPr lang="fa-IR" sz="2400" dirty="0">
                <a:cs typeface="B Nazanin" panose="00000400000000000000" pitchFamily="2" charset="-78"/>
              </a:rPr>
              <a:t>دسترسي به آب با حفر چاه تا عمق چند متري در لايه سطحي زمين ميسر شود اينگونه </a:t>
            </a:r>
            <a:r>
              <a:rPr lang="fa-IR" sz="2400" dirty="0" smtClean="0">
                <a:cs typeface="B Nazanin" panose="00000400000000000000" pitchFamily="2" charset="-78"/>
              </a:rPr>
              <a:t>چاه ها را «کم عمق» می نامند</a:t>
            </a:r>
            <a:r>
              <a:rPr lang="fa-IR" sz="2400" dirty="0">
                <a:cs typeface="B Nazanin" panose="00000400000000000000" pitchFamily="2" charset="-78"/>
              </a:rPr>
              <a:t>. اگر حفر چاه تا اولين طبقة نفوذناپذير زمين ادامه يابد و از آب روي آن طبقه استفاده شود آن </a:t>
            </a:r>
            <a:r>
              <a:rPr lang="fa-IR" sz="2400" dirty="0" smtClean="0">
                <a:cs typeface="B Nazanin" panose="00000400000000000000" pitchFamily="2" charset="-78"/>
              </a:rPr>
              <a:t>را «چاه </a:t>
            </a:r>
            <a:r>
              <a:rPr lang="fa-IR" sz="2400" dirty="0">
                <a:cs typeface="B Nazanin" panose="00000400000000000000" pitchFamily="2" charset="-78"/>
              </a:rPr>
              <a:t>نيمه </a:t>
            </a:r>
            <a:r>
              <a:rPr lang="fa-IR" sz="2400" dirty="0" smtClean="0">
                <a:cs typeface="B Nazanin" panose="00000400000000000000" pitchFamily="2" charset="-78"/>
              </a:rPr>
              <a:t>عميق» </a:t>
            </a:r>
            <a:r>
              <a:rPr lang="fa-IR" sz="2400" dirty="0">
                <a:cs typeface="B Nazanin" panose="00000400000000000000" pitchFamily="2" charset="-78"/>
              </a:rPr>
              <a:t>مي نامند 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cs typeface="B Nazanin" panose="00000400000000000000" pitchFamily="2" charset="-78"/>
              </a:rPr>
              <a:t>خطر آلودگي آب </a:t>
            </a:r>
            <a:r>
              <a:rPr lang="fa-IR" sz="2400" dirty="0" smtClean="0">
                <a:cs typeface="B Nazanin" panose="00000400000000000000" pitchFamily="2" charset="-78"/>
              </a:rPr>
              <a:t>چاه هاي </a:t>
            </a:r>
            <a:r>
              <a:rPr lang="fa-IR" sz="2400" dirty="0">
                <a:cs typeface="B Nazanin" panose="00000400000000000000" pitchFamily="2" charset="-78"/>
              </a:rPr>
              <a:t>كم عمق و تا حدي نيمه عميق به مراتب بيشتر از </a:t>
            </a:r>
            <a:r>
              <a:rPr lang="fa-IR" sz="2400" dirty="0" smtClean="0">
                <a:cs typeface="B Nazanin" panose="00000400000000000000" pitchFamily="2" charset="-78"/>
              </a:rPr>
              <a:t>چاه هاي </a:t>
            </a:r>
            <a:r>
              <a:rPr lang="fa-IR" sz="2400" dirty="0">
                <a:cs typeface="B Nazanin" panose="00000400000000000000" pitchFamily="2" charset="-78"/>
              </a:rPr>
              <a:t>عميق </a:t>
            </a:r>
            <a:r>
              <a:rPr lang="fa-IR" sz="2400" dirty="0" smtClean="0">
                <a:cs typeface="B Nazanin" panose="00000400000000000000" pitchFamily="2" charset="-78"/>
              </a:rPr>
              <a:t>است. </a:t>
            </a:r>
            <a:r>
              <a:rPr lang="fa-IR" sz="2400" dirty="0">
                <a:cs typeface="B Nazanin" panose="00000400000000000000" pitchFamily="2" charset="-78"/>
              </a:rPr>
              <a:t>(شکل </a:t>
            </a:r>
            <a:r>
              <a:rPr lang="fa-IR" sz="2400" dirty="0" smtClean="0">
                <a:cs typeface="B Nazanin" panose="00000400000000000000" pitchFamily="2" charset="-78"/>
              </a:rPr>
              <a:t>5 ، الف و ب)</a:t>
            </a:r>
            <a:endParaRPr lang="en-US" sz="24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50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cs typeface="B Titr" panose="00000700000000000000" pitchFamily="2" charset="-78"/>
              </a:rPr>
              <a:t>چاه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0" y="2397436"/>
            <a:ext cx="11784169" cy="4273820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2- چاه </a:t>
            </a:r>
            <a:r>
              <a:rPr lang="fa-IR" sz="2400" b="1" dirty="0">
                <a:cs typeface="B Nazanin" panose="00000400000000000000" pitchFamily="2" charset="-78"/>
              </a:rPr>
              <a:t>عميق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cs typeface="B Nazanin" panose="00000400000000000000" pitchFamily="2" charset="-78"/>
              </a:rPr>
              <a:t>اگر حفر </a:t>
            </a:r>
            <a:r>
              <a:rPr lang="fa-IR" sz="2400" dirty="0" smtClean="0">
                <a:cs typeface="B Nazanin" panose="00000400000000000000" pitchFamily="2" charset="-78"/>
              </a:rPr>
              <a:t>چاه</a:t>
            </a:r>
            <a:r>
              <a:rPr lang="fa-IR" sz="2400" dirty="0">
                <a:cs typeface="B Nazanin" panose="00000400000000000000" pitchFamily="2" charset="-78"/>
              </a:rPr>
              <a:t>، از طبقة نفوذناپذير اول عبور كرده و به طبقات نفوذناپذير بعدي برسد و از آب روي آن </a:t>
            </a:r>
            <a:r>
              <a:rPr lang="fa-IR" sz="2400" dirty="0" smtClean="0">
                <a:cs typeface="B Nazanin" panose="00000400000000000000" pitchFamily="2" charset="-78"/>
              </a:rPr>
              <a:t>طبقات استفاده </a:t>
            </a:r>
            <a:r>
              <a:rPr lang="fa-IR" sz="2400" dirty="0">
                <a:cs typeface="B Nazanin" panose="00000400000000000000" pitchFamily="2" charset="-78"/>
              </a:rPr>
              <a:t>شود آن چاه را عميق </a:t>
            </a:r>
            <a:r>
              <a:rPr lang="fa-IR" sz="2400" dirty="0" smtClean="0">
                <a:cs typeface="B Nazanin" panose="00000400000000000000" pitchFamily="2" charset="-78"/>
              </a:rPr>
              <a:t>مي نامند</a:t>
            </a:r>
            <a:r>
              <a:rPr lang="fa-IR" sz="2400" dirty="0">
                <a:cs typeface="B Nazanin" panose="00000400000000000000" pitchFamily="2" charset="-78"/>
              </a:rPr>
              <a:t>. ميزان آلودگي ميكروبي اينگونه </a:t>
            </a:r>
            <a:r>
              <a:rPr lang="fa-IR" sz="2400" dirty="0" smtClean="0">
                <a:cs typeface="B Nazanin" panose="00000400000000000000" pitchFamily="2" charset="-78"/>
              </a:rPr>
              <a:t>چاه ها </a:t>
            </a:r>
            <a:r>
              <a:rPr lang="fa-IR" sz="2400" dirty="0">
                <a:cs typeface="B Nazanin" panose="00000400000000000000" pitchFamily="2" charset="-78"/>
              </a:rPr>
              <a:t>به مراتب كمتر از </a:t>
            </a:r>
            <a:r>
              <a:rPr lang="fa-IR" sz="2400" dirty="0" smtClean="0">
                <a:cs typeface="B Nazanin" panose="00000400000000000000" pitchFamily="2" charset="-78"/>
              </a:rPr>
              <a:t>چاه هاي كم عمق است. (شکل 5 ، ج)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3- چاه </a:t>
            </a:r>
            <a:r>
              <a:rPr lang="fa-IR" sz="2400" b="1" dirty="0">
                <a:cs typeface="B Nazanin" panose="00000400000000000000" pitchFamily="2" charset="-78"/>
              </a:rPr>
              <a:t>آرتزين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cs typeface="B Nazanin" panose="00000400000000000000" pitchFamily="2" charset="-78"/>
              </a:rPr>
              <a:t>گاهي اوقات در هنگام حفر </a:t>
            </a:r>
            <a:r>
              <a:rPr lang="fa-IR" sz="2400" dirty="0" smtClean="0">
                <a:cs typeface="B Nazanin" panose="00000400000000000000" pitchFamily="2" charset="-78"/>
              </a:rPr>
              <a:t>چاه هاي عميق سفره هاي آبده</a:t>
            </a:r>
            <a:r>
              <a:rPr lang="fa-IR" sz="2400" dirty="0">
                <a:cs typeface="B Nazanin" panose="00000400000000000000" pitchFamily="2" charset="-78"/>
              </a:rPr>
              <a:t>، بين دو لاية نفوذناپذير تحت فشار قرار </a:t>
            </a:r>
            <a:r>
              <a:rPr lang="fa-IR" sz="2400" dirty="0" smtClean="0">
                <a:cs typeface="B Nazanin" panose="00000400000000000000" pitchFamily="2" charset="-78"/>
              </a:rPr>
              <a:t>دارد و </a:t>
            </a:r>
            <a:r>
              <a:rPr lang="fa-IR" sz="2400" dirty="0">
                <a:cs typeface="B Nazanin" panose="00000400000000000000" pitchFamily="2" charset="-78"/>
              </a:rPr>
              <a:t>آب داخل لاية تحت فشار فوران </a:t>
            </a:r>
            <a:r>
              <a:rPr lang="fa-IR" sz="2400" dirty="0" smtClean="0">
                <a:cs typeface="B Nazanin" panose="00000400000000000000" pitchFamily="2" charset="-78"/>
              </a:rPr>
              <a:t>مي كند </a:t>
            </a:r>
            <a:r>
              <a:rPr lang="fa-IR" sz="2400" dirty="0">
                <a:cs typeface="B Nazanin" panose="00000400000000000000" pitchFamily="2" charset="-78"/>
              </a:rPr>
              <a:t>كه به آن چاه آرتزين </a:t>
            </a:r>
            <a:r>
              <a:rPr lang="fa-IR" sz="2400" dirty="0" smtClean="0">
                <a:cs typeface="B Nazanin" panose="00000400000000000000" pitchFamily="2" charset="-78"/>
              </a:rPr>
              <a:t>مي گويند. (شکل 5 ، د)</a:t>
            </a:r>
          </a:p>
        </p:txBody>
      </p:sp>
    </p:spTree>
    <p:extLst>
      <p:ext uri="{BB962C8B-B14F-4D97-AF65-F5344CB8AC3E}">
        <p14:creationId xmlns:p14="http://schemas.microsoft.com/office/powerpoint/2010/main" val="30690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>
                <a:cs typeface="B Titr" panose="00000700000000000000" pitchFamily="2" charset="-78"/>
              </a:rPr>
              <a:t>چاه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15" y="2148731"/>
            <a:ext cx="6417580" cy="4206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4253" y="6453729"/>
            <a:ext cx="642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Nazanin" panose="00000400000000000000" pitchFamily="2" charset="-78"/>
              </a:rPr>
              <a:t>شکل 5 – </a:t>
            </a:r>
            <a:r>
              <a:rPr lang="fa-IR" b="1" dirty="0">
                <a:cs typeface="B Nazanin" panose="00000400000000000000" pitchFamily="2" charset="-78"/>
              </a:rPr>
              <a:t>چاه كم عمق و نيمه عميق  چاه عميق  چاه آرتزين را نشان </a:t>
            </a:r>
            <a:r>
              <a:rPr lang="fa-IR" b="1" dirty="0" smtClean="0">
                <a:cs typeface="B Nazanin" panose="00000400000000000000" pitchFamily="2" charset="-78"/>
              </a:rPr>
              <a:t>مي دهد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180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cs typeface="B Titr" panose="00000700000000000000" pitchFamily="2" charset="-78"/>
              </a:rPr>
              <a:t>چاه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0" y="2397436"/>
            <a:ext cx="11784169" cy="4273820"/>
          </a:xfrm>
        </p:spPr>
        <p:txBody>
          <a:bodyPr>
            <a:normAutofit fontScale="925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>
                <a:cs typeface="B Nazanin" panose="00000400000000000000" pitchFamily="2" charset="-78"/>
              </a:rPr>
              <a:t>بهسازي چاه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cs typeface="B Nazanin" panose="00000400000000000000" pitchFamily="2" charset="-78"/>
              </a:rPr>
              <a:t>حفر چاه يكي از ساده ترين و عملي ترين راه استفاده از آبهاي زيرزميني </a:t>
            </a:r>
            <a:r>
              <a:rPr lang="fa-IR" sz="2400" dirty="0" smtClean="0">
                <a:cs typeface="B Nazanin" panose="00000400000000000000" pitchFamily="2" charset="-78"/>
              </a:rPr>
              <a:t>است</a:t>
            </a:r>
            <a:r>
              <a:rPr lang="fa-IR" sz="2400" dirty="0">
                <a:cs typeface="B Nazanin" panose="00000400000000000000" pitchFamily="2" charset="-78"/>
              </a:rPr>
              <a:t>. چاه اگر به طرز </a:t>
            </a:r>
            <a:r>
              <a:rPr lang="fa-IR" sz="2400" dirty="0" smtClean="0">
                <a:cs typeface="B Nazanin" panose="00000400000000000000" pitchFamily="2" charset="-78"/>
              </a:rPr>
              <a:t>صحيح محافظت </a:t>
            </a:r>
            <a:r>
              <a:rPr lang="fa-IR" sz="2400" dirty="0">
                <a:cs typeface="B Nazanin" panose="00000400000000000000" pitchFamily="2" charset="-78"/>
              </a:rPr>
              <a:t>نشود از طرق زير در معرض خطر آلودگي قرار </a:t>
            </a:r>
            <a:r>
              <a:rPr lang="fa-IR" sz="2400" dirty="0" smtClean="0">
                <a:cs typeface="B Nazanin" panose="00000400000000000000" pitchFamily="2" charset="-78"/>
              </a:rPr>
              <a:t>مي گيرد</a:t>
            </a:r>
            <a:r>
              <a:rPr lang="fa-IR" sz="2400" dirty="0">
                <a:cs typeface="B Nazanin" panose="00000400000000000000" pitchFamily="2" charset="-78"/>
              </a:rPr>
              <a:t>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1- نفوذ </a:t>
            </a:r>
            <a:r>
              <a:rPr lang="fa-IR" sz="2400" dirty="0">
                <a:cs typeface="B Nazanin" panose="00000400000000000000" pitchFamily="2" charset="-78"/>
              </a:rPr>
              <a:t>آبهاي سطحي آلوه از طريق طبقات خاك اطراف دهانه چاه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2- </a:t>
            </a:r>
            <a:r>
              <a:rPr lang="fa-IR" sz="2400" dirty="0">
                <a:cs typeface="B Nazanin" panose="00000400000000000000" pitchFamily="2" charset="-78"/>
              </a:rPr>
              <a:t>ورود آبهاي سطحي آلوده از دهانه باز چاه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cs typeface="B Nazanin" panose="00000400000000000000" pitchFamily="2" charset="-78"/>
              </a:rPr>
              <a:t>3</a:t>
            </a:r>
            <a:r>
              <a:rPr lang="fa-IR" sz="2400" dirty="0" smtClean="0">
                <a:cs typeface="B Nazanin" panose="00000400000000000000" pitchFamily="2" charset="-78"/>
              </a:rPr>
              <a:t>- </a:t>
            </a:r>
            <a:r>
              <a:rPr lang="fa-IR" sz="2400" dirty="0">
                <a:cs typeface="B Nazanin" panose="00000400000000000000" pitchFamily="2" charset="-78"/>
              </a:rPr>
              <a:t>نفوذ </a:t>
            </a:r>
            <a:r>
              <a:rPr lang="fa-IR" sz="2400" dirty="0" smtClean="0">
                <a:cs typeface="B Nazanin" panose="00000400000000000000" pitchFamily="2" charset="-78"/>
              </a:rPr>
              <a:t>گرد و غبار </a:t>
            </a:r>
            <a:r>
              <a:rPr lang="fa-IR" sz="2400" dirty="0">
                <a:cs typeface="B Nazanin" panose="00000400000000000000" pitchFamily="2" charset="-78"/>
              </a:rPr>
              <a:t>و ورود </a:t>
            </a:r>
            <a:r>
              <a:rPr lang="fa-IR" sz="2400" dirty="0" smtClean="0">
                <a:cs typeface="B Nazanin" panose="00000400000000000000" pitchFamily="2" charset="-78"/>
              </a:rPr>
              <a:t>زباله ، </a:t>
            </a:r>
            <a:r>
              <a:rPr lang="fa-IR" sz="2400" dirty="0">
                <a:cs typeface="B Nazanin" panose="00000400000000000000" pitchFamily="2" charset="-78"/>
              </a:rPr>
              <a:t>حشرات ، پرندگان از دهانه چاه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cs typeface="B Nazanin" panose="00000400000000000000" pitchFamily="2" charset="-78"/>
              </a:rPr>
              <a:t>4</a:t>
            </a:r>
            <a:r>
              <a:rPr lang="fa-IR" sz="2400" dirty="0" smtClean="0">
                <a:cs typeface="B Nazanin" panose="00000400000000000000" pitchFamily="2" charset="-78"/>
              </a:rPr>
              <a:t>- </a:t>
            </a:r>
            <a:r>
              <a:rPr lang="fa-IR" sz="2400" dirty="0">
                <a:cs typeface="B Nazanin" panose="00000400000000000000" pitchFamily="2" charset="-78"/>
              </a:rPr>
              <a:t>نفوذ آلودگي از چاه مستراح</a:t>
            </a:r>
            <a:endParaRPr lang="fa-IR" sz="2400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804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cs typeface="B Titr" panose="00000700000000000000" pitchFamily="2" charset="-78"/>
              </a:rPr>
              <a:t>چاه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0" y="2397436"/>
            <a:ext cx="11784169" cy="4273820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>
                <a:cs typeface="B Nazanin" panose="00000400000000000000" pitchFamily="2" charset="-78"/>
              </a:rPr>
              <a:t>براي جلوگيري از آلودگي چاه </a:t>
            </a:r>
            <a:r>
              <a:rPr lang="fa-IR" sz="2400" dirty="0" smtClean="0">
                <a:cs typeface="B Nazanin" panose="00000400000000000000" pitchFamily="2" charset="-78"/>
              </a:rPr>
              <a:t>آب</a:t>
            </a:r>
            <a:r>
              <a:rPr lang="fa-IR" sz="2400" dirty="0">
                <a:cs typeface="B Nazanin" panose="00000400000000000000" pitchFamily="2" charset="-78"/>
              </a:rPr>
              <a:t>، بايد دهانه و اطراف آن به روش زير بهسازي شود :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2400" dirty="0">
                <a:cs typeface="B Nazanin" panose="00000400000000000000" pitchFamily="2" charset="-78"/>
              </a:rPr>
              <a:t>پس از حفر چاه و رسيدن به آب ، جدار چاه را با آجر و ملات سيماني و يا </a:t>
            </a:r>
            <a:r>
              <a:rPr lang="fa-IR" sz="2400" dirty="0" smtClean="0">
                <a:cs typeface="B Nazanin" panose="00000400000000000000" pitchFamily="2" charset="-78"/>
              </a:rPr>
              <a:t>حلقه هاي </a:t>
            </a:r>
            <a:r>
              <a:rPr lang="fa-IR" sz="2400" dirty="0">
                <a:cs typeface="B Nazanin" panose="00000400000000000000" pitchFamily="2" charset="-78"/>
              </a:rPr>
              <a:t>بتوني تا عمق </a:t>
            </a:r>
            <a:r>
              <a:rPr lang="fa-IR" sz="2400" dirty="0" smtClean="0">
                <a:cs typeface="B Nazanin" panose="00000400000000000000" pitchFamily="2" charset="-78"/>
              </a:rPr>
              <a:t>حداقل </a:t>
            </a:r>
            <a:r>
              <a:rPr lang="fa-IR" sz="2400" dirty="0">
                <a:cs typeface="B Nazanin" panose="00000400000000000000" pitchFamily="2" charset="-78"/>
              </a:rPr>
              <a:t>سه متر از سطح زمين بپوشانند و عمليات آجر چيني را تا ارتفاع </a:t>
            </a:r>
            <a:r>
              <a:rPr lang="fa-IR" sz="2400" dirty="0" smtClean="0">
                <a:cs typeface="B Nazanin" panose="00000400000000000000" pitchFamily="2" charset="-78"/>
              </a:rPr>
              <a:t>70-30 </a:t>
            </a:r>
            <a:r>
              <a:rPr lang="fa-IR" sz="2400" dirty="0">
                <a:cs typeface="B Nazanin" panose="00000400000000000000" pitchFamily="2" charset="-78"/>
              </a:rPr>
              <a:t>سانتيمتر (به ضخامت 25 سانتيمتر) </a:t>
            </a:r>
            <a:r>
              <a:rPr lang="fa-IR" sz="2400" dirty="0" smtClean="0">
                <a:cs typeface="B Nazanin" panose="00000400000000000000" pitchFamily="2" charset="-78"/>
              </a:rPr>
              <a:t> بالاتر </a:t>
            </a:r>
            <a:r>
              <a:rPr lang="fa-IR" sz="2400" dirty="0">
                <a:cs typeface="B Nazanin" panose="00000400000000000000" pitchFamily="2" charset="-78"/>
              </a:rPr>
              <a:t>از سطح زمين ادامه </a:t>
            </a:r>
            <a:r>
              <a:rPr lang="fa-IR" sz="2400" dirty="0" smtClean="0">
                <a:cs typeface="B Nazanin" panose="00000400000000000000" pitchFamily="2" charset="-78"/>
              </a:rPr>
              <a:t>دهند</a:t>
            </a:r>
            <a:r>
              <a:rPr lang="fa-IR" sz="2400" dirty="0">
                <a:cs typeface="B Nazanin" panose="00000400000000000000" pitchFamily="2" charset="-78"/>
              </a:rPr>
              <a:t>.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2400" dirty="0">
                <a:cs typeface="B Nazanin" panose="00000400000000000000" pitchFamily="2" charset="-78"/>
              </a:rPr>
              <a:t>روي دهانة چاه را در پوشي قرار </a:t>
            </a:r>
            <a:r>
              <a:rPr lang="fa-IR" sz="2400" dirty="0" smtClean="0">
                <a:cs typeface="B Nazanin" panose="00000400000000000000" pitchFamily="2" charset="-78"/>
              </a:rPr>
              <a:t>مي دهند </a:t>
            </a:r>
            <a:r>
              <a:rPr lang="fa-IR" sz="2400" dirty="0">
                <a:cs typeface="B Nazanin" panose="00000400000000000000" pitchFamily="2" charset="-78"/>
              </a:rPr>
              <a:t>تا از ورود آبهاي </a:t>
            </a:r>
            <a:r>
              <a:rPr lang="fa-IR" sz="2400" dirty="0" smtClean="0">
                <a:cs typeface="B Nazanin" panose="00000400000000000000" pitchFamily="2" charset="-78"/>
              </a:rPr>
              <a:t>سطحي</a:t>
            </a:r>
            <a:r>
              <a:rPr lang="fa-IR" sz="2400" dirty="0">
                <a:cs typeface="B Nazanin" panose="00000400000000000000" pitchFamily="2" charset="-78"/>
              </a:rPr>
              <a:t>، اشياء </a:t>
            </a:r>
            <a:r>
              <a:rPr lang="fa-IR" sz="2400" dirty="0" smtClean="0">
                <a:cs typeface="B Nazanin" panose="00000400000000000000" pitchFamily="2" charset="-78"/>
              </a:rPr>
              <a:t>خارجي</a:t>
            </a:r>
            <a:r>
              <a:rPr lang="fa-IR" sz="2400" dirty="0">
                <a:cs typeface="B Nazanin" panose="00000400000000000000" pitchFamily="2" charset="-78"/>
              </a:rPr>
              <a:t>، گردوخاك و موجودات </a:t>
            </a:r>
            <a:r>
              <a:rPr lang="fa-IR" sz="2400" dirty="0" smtClean="0">
                <a:cs typeface="B Nazanin" panose="00000400000000000000" pitchFamily="2" charset="-78"/>
              </a:rPr>
              <a:t>زنده و</a:t>
            </a:r>
            <a:r>
              <a:rPr lang="fa-IR" sz="2400" dirty="0">
                <a:cs typeface="B Nazanin" panose="00000400000000000000" pitchFamily="2" charset="-78"/>
              </a:rPr>
              <a:t>... به داخل چاه جلوگيري به عمل آيد و سپس روي </a:t>
            </a:r>
            <a:r>
              <a:rPr lang="fa-IR" sz="2400" dirty="0" smtClean="0">
                <a:cs typeface="B Nazanin" panose="00000400000000000000" pitchFamily="2" charset="-78"/>
              </a:rPr>
              <a:t>درپوش</a:t>
            </a:r>
            <a:r>
              <a:rPr lang="fa-IR" sz="2400" dirty="0">
                <a:cs typeface="B Nazanin" panose="00000400000000000000" pitchFamily="2" charset="-78"/>
              </a:rPr>
              <a:t>، تلمبه دستي و يا موتور پمپ نصب مي كنند 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حریم چاه در زمین های رسی و شنی حدود 50-30 متر و در زمین های آهکی 200-100 متر در نظر گرفته </a:t>
            </a:r>
            <a:r>
              <a:rPr lang="fa-IR" sz="2400" dirty="0">
                <a:cs typeface="B Nazanin" panose="00000400000000000000" pitchFamily="2" charset="-78"/>
              </a:rPr>
              <a:t>مي </a:t>
            </a:r>
            <a:r>
              <a:rPr lang="fa-IR" sz="2400" dirty="0" smtClean="0">
                <a:cs typeface="B Nazanin" panose="00000400000000000000" pitchFamily="2" charset="-78"/>
              </a:rPr>
              <a:t>شود. </a:t>
            </a:r>
            <a:r>
              <a:rPr lang="fa-IR" sz="2400" dirty="0">
                <a:cs typeface="B Nazanin" panose="00000400000000000000" pitchFamily="2" charset="-78"/>
              </a:rPr>
              <a:t>چاه آب بايد با توجه به جنس زمين ، از منابع آلوده كننده اي مانند چاه </a:t>
            </a:r>
            <a:r>
              <a:rPr lang="fa-IR" sz="2400" dirty="0" smtClean="0">
                <a:cs typeface="B Nazanin" panose="00000400000000000000" pitchFamily="2" charset="-78"/>
              </a:rPr>
              <a:t>مستراح</a:t>
            </a:r>
            <a:r>
              <a:rPr lang="fa-IR" sz="2400" dirty="0">
                <a:cs typeface="B Nazanin" panose="00000400000000000000" pitchFamily="2" charset="-78"/>
              </a:rPr>
              <a:t>، چاه </a:t>
            </a:r>
            <a:r>
              <a:rPr lang="fa-IR" sz="2400" dirty="0" smtClean="0">
                <a:cs typeface="B Nazanin" panose="00000400000000000000" pitchFamily="2" charset="-78"/>
              </a:rPr>
              <a:t>فاضلاب، محلهاي </a:t>
            </a:r>
            <a:r>
              <a:rPr lang="fa-IR" sz="2400" dirty="0">
                <a:cs typeface="B Nazanin" panose="00000400000000000000" pitchFamily="2" charset="-78"/>
              </a:rPr>
              <a:t>دفع زباله و فضولات </a:t>
            </a:r>
            <a:r>
              <a:rPr lang="fa-IR" sz="2400" dirty="0" smtClean="0">
                <a:cs typeface="B Nazanin" panose="00000400000000000000" pitchFamily="2" charset="-78"/>
              </a:rPr>
              <a:t>حيواني</a:t>
            </a:r>
            <a:r>
              <a:rPr lang="fa-IR" sz="2400" dirty="0">
                <a:cs typeface="B Nazanin" panose="00000400000000000000" pitchFamily="2" charset="-78"/>
              </a:rPr>
              <a:t>، پمپ بنزين و.... فاصله داشته </a:t>
            </a:r>
            <a:r>
              <a:rPr lang="fa-IR" sz="2400" dirty="0" smtClean="0">
                <a:cs typeface="B Nazanin" panose="00000400000000000000" pitchFamily="2" charset="-78"/>
              </a:rPr>
              <a:t>باشد</a:t>
            </a:r>
            <a:r>
              <a:rPr lang="fa-IR" sz="2400" dirty="0">
                <a:cs typeface="B Nazanin" panose="00000400000000000000" pitchFamily="2" charset="-78"/>
              </a:rPr>
              <a:t>.</a:t>
            </a:r>
            <a:endParaRPr lang="fa-IR" sz="2400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696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cs typeface="B Titr" panose="00000700000000000000" pitchFamily="2" charset="-78"/>
              </a:rPr>
              <a:t>چاه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0" y="2397436"/>
            <a:ext cx="11784169" cy="4273820"/>
          </a:xfrm>
        </p:spPr>
        <p:txBody>
          <a:bodyPr>
            <a:normAutofit/>
          </a:bodyPr>
          <a:lstStyle/>
          <a:p>
            <a:pPr algn="just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cs typeface="B Nazanin" panose="00000400000000000000" pitchFamily="2" charset="-78"/>
              </a:rPr>
              <a:t>پس از پايان ساختمان چاه آب و قبل از بهره برداري از آن بايستي با محلول غليظي از </a:t>
            </a:r>
            <a:r>
              <a:rPr lang="fa-IR" sz="2400" dirty="0" smtClean="0">
                <a:cs typeface="B Nazanin" panose="00000400000000000000" pitchFamily="2" charset="-78"/>
              </a:rPr>
              <a:t>پركلرين (</a:t>
            </a:r>
            <a:r>
              <a:rPr lang="fa-IR" sz="2400" dirty="0">
                <a:cs typeface="B Nazanin" panose="00000400000000000000" pitchFamily="2" charset="-78"/>
              </a:rPr>
              <a:t>حدود </a:t>
            </a:r>
            <a:r>
              <a:rPr lang="fa-IR" sz="2400" dirty="0" smtClean="0">
                <a:cs typeface="B Nazanin" panose="00000400000000000000" pitchFamily="2" charset="-78"/>
              </a:rPr>
              <a:t>5 تا </a:t>
            </a:r>
            <a:r>
              <a:rPr lang="fa-IR" sz="2400" dirty="0">
                <a:cs typeface="B Nazanin" panose="00000400000000000000" pitchFamily="2" charset="-78"/>
              </a:rPr>
              <a:t>10 گرم در مترمكعب) </a:t>
            </a:r>
            <a:r>
              <a:rPr lang="fa-IR" sz="2400" dirty="0" smtClean="0">
                <a:cs typeface="B Nazanin" panose="00000400000000000000" pitchFamily="2" charset="-78"/>
              </a:rPr>
              <a:t>آلودگي هاي </a:t>
            </a:r>
            <a:r>
              <a:rPr lang="fa-IR" sz="2400" dirty="0">
                <a:cs typeface="B Nazanin" panose="00000400000000000000" pitchFamily="2" charset="-78"/>
              </a:rPr>
              <a:t>باقيمانده در چاه آب </a:t>
            </a:r>
            <a:r>
              <a:rPr lang="fa-IR" sz="2400" dirty="0" smtClean="0">
                <a:cs typeface="B Nazanin" panose="00000400000000000000" pitchFamily="2" charset="-78"/>
              </a:rPr>
              <a:t>را از </a:t>
            </a:r>
            <a:r>
              <a:rPr lang="fa-IR" sz="2400" dirty="0">
                <a:cs typeface="B Nazanin" panose="00000400000000000000" pitchFamily="2" charset="-78"/>
              </a:rPr>
              <a:t>بين </a:t>
            </a:r>
            <a:r>
              <a:rPr lang="fa-IR" sz="2400" dirty="0" smtClean="0">
                <a:cs typeface="B Nazanin" panose="00000400000000000000" pitchFamily="2" charset="-78"/>
              </a:rPr>
              <a:t>برد. </a:t>
            </a:r>
          </a:p>
          <a:p>
            <a:pPr algn="just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به </a:t>
            </a:r>
            <a:r>
              <a:rPr lang="fa-IR" sz="2400" dirty="0">
                <a:cs typeface="B Nazanin" panose="00000400000000000000" pitchFamily="2" charset="-78"/>
              </a:rPr>
              <a:t>اين منظور حجم آب چاه را اندازه گيري كرده و پس از به دست آوردن حجم </a:t>
            </a:r>
            <a:r>
              <a:rPr lang="fa-IR" sz="2400" dirty="0" smtClean="0">
                <a:cs typeface="B Nazanin" panose="00000400000000000000" pitchFamily="2" charset="-78"/>
              </a:rPr>
              <a:t>آب</a:t>
            </a:r>
            <a:r>
              <a:rPr lang="fa-IR" sz="2400" dirty="0">
                <a:cs typeface="B Nazanin" panose="00000400000000000000" pitchFamily="2" charset="-78"/>
              </a:rPr>
              <a:t>، كلر مورد نياز را </a:t>
            </a:r>
            <a:r>
              <a:rPr lang="fa-IR" sz="2400" dirty="0" smtClean="0">
                <a:cs typeface="B Nazanin" panose="00000400000000000000" pitchFamily="2" charset="-78"/>
              </a:rPr>
              <a:t>در داخل </a:t>
            </a:r>
            <a:r>
              <a:rPr lang="fa-IR" sz="2400" dirty="0">
                <a:cs typeface="B Nazanin" panose="00000400000000000000" pitchFamily="2" charset="-78"/>
              </a:rPr>
              <a:t>چاه آب ميريزند و پس از 12 ساعت همة آب چاه را تلمبه </a:t>
            </a:r>
            <a:r>
              <a:rPr lang="fa-IR" sz="2400" dirty="0" smtClean="0">
                <a:cs typeface="B Nazanin" panose="00000400000000000000" pitchFamily="2" charset="-78"/>
              </a:rPr>
              <a:t>ميكنند</a:t>
            </a:r>
            <a:r>
              <a:rPr lang="fa-IR" sz="2400" dirty="0">
                <a:cs typeface="B Nazanin" panose="00000400000000000000" pitchFamily="2" charset="-78"/>
              </a:rPr>
              <a:t>. تا زماني كه بوي كلر كاملاً از </a:t>
            </a:r>
            <a:r>
              <a:rPr lang="fa-IR" sz="2400" dirty="0" smtClean="0">
                <a:cs typeface="B Nazanin" panose="00000400000000000000" pitchFamily="2" charset="-78"/>
              </a:rPr>
              <a:t>بين نرود </a:t>
            </a:r>
            <a:r>
              <a:rPr lang="fa-IR" sz="2400" dirty="0">
                <a:cs typeface="B Nazanin" panose="00000400000000000000" pitchFamily="2" charset="-78"/>
              </a:rPr>
              <a:t>از مصرف آب آن بايد خودداري </a:t>
            </a:r>
            <a:r>
              <a:rPr lang="fa-IR" sz="2400" dirty="0" smtClean="0">
                <a:cs typeface="B Nazanin" panose="00000400000000000000" pitchFamily="2" charset="-78"/>
              </a:rPr>
              <a:t>نمايند. (شکل 6)</a:t>
            </a:r>
          </a:p>
        </p:txBody>
      </p:sp>
    </p:spTree>
    <p:extLst>
      <p:ext uri="{BB962C8B-B14F-4D97-AF65-F5344CB8AC3E}">
        <p14:creationId xmlns:p14="http://schemas.microsoft.com/office/powerpoint/2010/main" val="5328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018" y="0"/>
            <a:ext cx="5512158" cy="68498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40169" y="3240260"/>
            <a:ext cx="386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Nazanin" panose="00000400000000000000" pitchFamily="2" charset="-78"/>
              </a:rPr>
              <a:t>شکل 6 – چاه آب بهسازی شده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5541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cs typeface="B Titr" panose="00000700000000000000" pitchFamily="2" charset="-78"/>
              </a:rPr>
              <a:t>قنات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0" y="2397436"/>
            <a:ext cx="11784169" cy="1311679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cs typeface="B Nazanin" panose="00000400000000000000" pitchFamily="2" charset="-78"/>
              </a:rPr>
              <a:t>قنات يك كاريز مجراي زيرزميني تقريباً افقي است كه با احداث </a:t>
            </a:r>
            <a:r>
              <a:rPr lang="fa-IR" sz="2400" dirty="0" smtClean="0">
                <a:cs typeface="B Nazanin" panose="00000400000000000000" pitchFamily="2" charset="-78"/>
              </a:rPr>
              <a:t>چاه هاي </a:t>
            </a:r>
            <a:r>
              <a:rPr lang="fa-IR" sz="2400" dirty="0">
                <a:cs typeface="B Nazanin" panose="00000400000000000000" pitchFamily="2" charset="-78"/>
              </a:rPr>
              <a:t>متعدد و متصل به </a:t>
            </a:r>
            <a:r>
              <a:rPr lang="fa-IR" sz="2400" dirty="0" smtClean="0">
                <a:cs typeface="B Nazanin" panose="00000400000000000000" pitchFamily="2" charset="-78"/>
              </a:rPr>
              <a:t>هم</a:t>
            </a:r>
            <a:r>
              <a:rPr lang="fa-IR" sz="2400" dirty="0">
                <a:cs typeface="B Nazanin" panose="00000400000000000000" pitchFamily="2" charset="-78"/>
              </a:rPr>
              <a:t>، آب </a:t>
            </a:r>
            <a:r>
              <a:rPr lang="fa-IR" sz="2400" dirty="0" smtClean="0">
                <a:cs typeface="B Nazanin" panose="00000400000000000000" pitchFamily="2" charset="-78"/>
              </a:rPr>
              <a:t>زيرزميني </a:t>
            </a:r>
            <a:r>
              <a:rPr lang="fa-IR" sz="2400" dirty="0">
                <a:cs typeface="B Nazanin" panose="00000400000000000000" pitchFamily="2" charset="-78"/>
              </a:rPr>
              <a:t>را به سطح زمين هدايت ميكند</a:t>
            </a:r>
            <a:r>
              <a:rPr lang="fa-IR" sz="2400" dirty="0" smtClean="0">
                <a:cs typeface="B Nazanin" panose="00000400000000000000" pitchFamily="2" charset="-78"/>
              </a:rPr>
              <a:t>. (شکل 7) اولين </a:t>
            </a:r>
            <a:r>
              <a:rPr lang="fa-IR" sz="2400" dirty="0">
                <a:cs typeface="B Nazanin" panose="00000400000000000000" pitchFamily="2" charset="-78"/>
              </a:rPr>
              <a:t>چاه قنات را كه عميق ترين چاه است مادر چاه </a:t>
            </a:r>
            <a:r>
              <a:rPr lang="fa-IR" sz="2400" dirty="0" smtClean="0">
                <a:cs typeface="B Nazanin" panose="00000400000000000000" pitchFamily="2" charset="-78"/>
              </a:rPr>
              <a:t>مي گويند.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010" y="3786389"/>
            <a:ext cx="6300581" cy="23754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5316" y="6344068"/>
            <a:ext cx="386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Nazanin" panose="00000400000000000000" pitchFamily="2" charset="-78"/>
              </a:rPr>
              <a:t>شکل 7 – تصویر ساده ای از یک قنات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38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>
                <a:cs typeface="B Titr" panose="00000700000000000000" pitchFamily="2" charset="-78"/>
              </a:rPr>
              <a:t>قنات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0" y="2397436"/>
            <a:ext cx="11784169" cy="4273820"/>
          </a:xfrm>
        </p:spPr>
        <p:txBody>
          <a:bodyPr>
            <a:normAutofit/>
          </a:bodyPr>
          <a:lstStyle/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800" dirty="0">
                <a:cs typeface="B Nazanin" panose="00000400000000000000" pitchFamily="2" charset="-78"/>
              </a:rPr>
              <a:t>احداث قنات از ابتكارات ايرانيان قديم بوده و اهميت آن بيشتر در اين است كه باتوجه به امكانات زمان </a:t>
            </a:r>
            <a:r>
              <a:rPr lang="fa-IR" sz="2800" dirty="0" smtClean="0">
                <a:cs typeface="B Nazanin" panose="00000400000000000000" pitchFamily="2" charset="-78"/>
              </a:rPr>
              <a:t>و نبودن </a:t>
            </a:r>
            <a:r>
              <a:rPr lang="fa-IR" sz="2800" dirty="0">
                <a:cs typeface="B Nazanin" panose="00000400000000000000" pitchFamily="2" charset="-78"/>
              </a:rPr>
              <a:t>تلمبه و وسايل مشابه </a:t>
            </a:r>
            <a:r>
              <a:rPr lang="fa-IR" sz="2800" dirty="0" smtClean="0">
                <a:cs typeface="B Nazanin" panose="00000400000000000000" pitchFamily="2" charset="-78"/>
              </a:rPr>
              <a:t>بـا حفـر </a:t>
            </a:r>
            <a:r>
              <a:rPr lang="fa-IR" sz="2800" dirty="0">
                <a:cs typeface="B Nazanin" panose="00000400000000000000" pitchFamily="2" charset="-78"/>
              </a:rPr>
              <a:t>قنات از آبهاي زيرزميني استفاده </a:t>
            </a:r>
            <a:r>
              <a:rPr lang="fa-IR" sz="2800" dirty="0" smtClean="0">
                <a:cs typeface="B Nazanin" panose="00000400000000000000" pitchFamily="2" charset="-78"/>
              </a:rPr>
              <a:t>مي كـردند</a:t>
            </a:r>
            <a:r>
              <a:rPr lang="fa-IR" sz="2800" dirty="0">
                <a:cs typeface="B Nazanin" panose="00000400000000000000" pitchFamily="2" charset="-78"/>
              </a:rPr>
              <a:t>. درصورتي </a:t>
            </a:r>
            <a:r>
              <a:rPr lang="fa-IR" sz="2800" dirty="0" smtClean="0">
                <a:cs typeface="B Nazanin" panose="00000400000000000000" pitchFamily="2" charset="-78"/>
              </a:rPr>
              <a:t>كـه </a:t>
            </a:r>
            <a:r>
              <a:rPr lang="fa-IR" sz="2800" dirty="0">
                <a:cs typeface="B Nazanin" panose="00000400000000000000" pitchFamily="2" charset="-78"/>
              </a:rPr>
              <a:t>روي </a:t>
            </a:r>
            <a:r>
              <a:rPr lang="fa-IR" sz="2800" dirty="0" smtClean="0">
                <a:cs typeface="B Nazanin" panose="00000400000000000000" pitchFamily="2" charset="-78"/>
              </a:rPr>
              <a:t>چاه هاي قنات كاملاً </a:t>
            </a:r>
            <a:r>
              <a:rPr lang="fa-IR" sz="2800" dirty="0">
                <a:cs typeface="B Nazanin" panose="00000400000000000000" pitchFamily="2" charset="-78"/>
              </a:rPr>
              <a:t>پوشيده باشد و در طول مجراي زيرزميني آلوده نگردد معمولاً آب آن سالم </a:t>
            </a:r>
            <a:r>
              <a:rPr lang="fa-IR" sz="2800" dirty="0" smtClean="0">
                <a:cs typeface="B Nazanin" panose="00000400000000000000" pitchFamily="2" charset="-78"/>
              </a:rPr>
              <a:t>است</a:t>
            </a:r>
            <a:r>
              <a:rPr lang="fa-IR" sz="2800" dirty="0">
                <a:cs typeface="B Nazanin" panose="00000400000000000000" pitchFamily="2" charset="-78"/>
              </a:rPr>
              <a:t>.</a:t>
            </a:r>
            <a:endParaRPr lang="fa-IR" sz="2800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575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>
                <a:cs typeface="B Titr" panose="00000700000000000000" pitchFamily="2" charset="-78"/>
              </a:rPr>
              <a:t>قنات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0" y="2397436"/>
            <a:ext cx="11784169" cy="427382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ذخيره نمودن آب باران در آب انبار و بركه</a:t>
            </a: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در موقع ذخيره نمودن آب باران نكات زير بايستي دقيقاً مراعات شود :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1- </a:t>
            </a:r>
            <a:r>
              <a:rPr lang="fa-IR" dirty="0">
                <a:cs typeface="B Nazanin" panose="00000400000000000000" pitchFamily="2" charset="-78"/>
              </a:rPr>
              <a:t>قبل از بارندگي محوطه آبگير بركه را بايستي از وجود اجساد و لاش ههاي حيوانات و آشغال پاك </a:t>
            </a:r>
            <a:r>
              <a:rPr lang="fa-IR" dirty="0" smtClean="0">
                <a:cs typeface="B Nazanin" panose="00000400000000000000" pitchFamily="2" charset="-78"/>
              </a:rPr>
              <a:t>نمايند. در </a:t>
            </a:r>
            <a:r>
              <a:rPr lang="fa-IR" dirty="0">
                <a:cs typeface="B Nazanin" panose="00000400000000000000" pitchFamily="2" charset="-78"/>
              </a:rPr>
              <a:t>بعضي از نقاط كشور محل آبگير محوطة پشت بام است كه آب باران را به داخل آب انبار از </a:t>
            </a:r>
            <a:r>
              <a:rPr lang="fa-IR" dirty="0" smtClean="0">
                <a:cs typeface="B Nazanin" panose="00000400000000000000" pitchFamily="2" charset="-78"/>
              </a:rPr>
              <a:t>طريق ناودان </a:t>
            </a:r>
            <a:r>
              <a:rPr lang="fa-IR" dirty="0">
                <a:cs typeface="B Nazanin" panose="00000400000000000000" pitchFamily="2" charset="-78"/>
              </a:rPr>
              <a:t>يا لوله هدايت مي </a:t>
            </a:r>
            <a:r>
              <a:rPr lang="fa-IR" dirty="0" smtClean="0">
                <a:cs typeface="B Nazanin" panose="00000400000000000000" pitchFamily="2" charset="-78"/>
              </a:rPr>
              <a:t>نمايد</a:t>
            </a:r>
            <a:r>
              <a:rPr lang="fa-IR" dirty="0">
                <a:cs typeface="B Nazanin" panose="00000400000000000000" pitchFamily="2" charset="-78"/>
              </a:rPr>
              <a:t>.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2- </a:t>
            </a:r>
            <a:r>
              <a:rPr lang="fa-IR" dirty="0">
                <a:cs typeface="B Nazanin" panose="00000400000000000000" pitchFamily="2" charset="-78"/>
              </a:rPr>
              <a:t>به منظور جلوگيري از ورود مواد زائد و آشغال در محل ورود آب باران به بركه بايستي توري نصب </a:t>
            </a:r>
            <a:r>
              <a:rPr lang="fa-IR" dirty="0" smtClean="0">
                <a:cs typeface="B Nazanin" panose="00000400000000000000" pitchFamily="2" charset="-78"/>
              </a:rPr>
              <a:t>شود</a:t>
            </a:r>
            <a:r>
              <a:rPr lang="fa-IR" dirty="0">
                <a:cs typeface="B Nazanin" panose="00000400000000000000" pitchFamily="2" charset="-78"/>
              </a:rPr>
              <a:t>.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3- </a:t>
            </a:r>
            <a:r>
              <a:rPr lang="fa-IR" dirty="0">
                <a:cs typeface="B Nazanin" panose="00000400000000000000" pitchFamily="2" charset="-78"/>
              </a:rPr>
              <a:t>در ابتداي باران تا حد امكان از ورود آب باران اوليه به علت آلودگي شديد آن به داخل آب انبار </a:t>
            </a:r>
            <a:r>
              <a:rPr lang="fa-IR" dirty="0" smtClean="0">
                <a:cs typeface="B Nazanin" panose="00000400000000000000" pitchFamily="2" charset="-78"/>
              </a:rPr>
              <a:t>بايد جلوگيري نمايند</a:t>
            </a:r>
            <a:r>
              <a:rPr lang="fa-IR" dirty="0">
                <a:cs typeface="B Nazanin" panose="00000400000000000000" pitchFamily="2" charset="-78"/>
              </a:rPr>
              <a:t>.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4- دريچه هاي </a:t>
            </a:r>
            <a:r>
              <a:rPr lang="fa-IR" dirty="0">
                <a:cs typeface="B Nazanin" panose="00000400000000000000" pitchFamily="2" charset="-78"/>
              </a:rPr>
              <a:t>اطراف بركه و آب انبار با توري مسدود </a:t>
            </a:r>
            <a:r>
              <a:rPr lang="fa-IR" dirty="0" smtClean="0">
                <a:cs typeface="B Nazanin" panose="00000400000000000000" pitchFamily="2" charset="-78"/>
              </a:rPr>
              <a:t>شود</a:t>
            </a:r>
            <a:r>
              <a:rPr lang="fa-IR" dirty="0">
                <a:cs typeface="B Nazanin" panose="00000400000000000000" pitchFamily="2" charset="-78"/>
              </a:rPr>
              <a:t>.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5- </a:t>
            </a:r>
            <a:r>
              <a:rPr lang="fa-IR" dirty="0">
                <a:cs typeface="B Nazanin" panose="00000400000000000000" pitchFamily="2" charset="-78"/>
              </a:rPr>
              <a:t>حداقل سالي يك بار رسوبات موجود در بركه و آب انبار را لايروبي و تميز </a:t>
            </a:r>
            <a:r>
              <a:rPr lang="fa-IR" dirty="0" smtClean="0">
                <a:cs typeface="B Nazanin" panose="00000400000000000000" pitchFamily="2" charset="-78"/>
              </a:rPr>
              <a:t>نمايند</a:t>
            </a:r>
            <a:r>
              <a:rPr lang="fa-IR" dirty="0">
                <a:cs typeface="B Nazanin" panose="00000400000000000000" pitchFamily="2" charset="-78"/>
              </a:rPr>
              <a:t>.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6- </a:t>
            </a:r>
            <a:r>
              <a:rPr lang="fa-IR" dirty="0">
                <a:cs typeface="B Nazanin" panose="00000400000000000000" pitchFamily="2" charset="-78"/>
              </a:rPr>
              <a:t>براي برداشتن آب ازآب انبار و بركه بايد ازداخل نمودن ظروف آلوده به آن خودداري نمايند و درصورت امكان </a:t>
            </a:r>
            <a:r>
              <a:rPr lang="fa-IR" dirty="0" smtClean="0">
                <a:cs typeface="B Nazanin" panose="00000400000000000000" pitchFamily="2" charset="-78"/>
              </a:rPr>
              <a:t>با آموزش </a:t>
            </a:r>
            <a:r>
              <a:rPr lang="fa-IR" dirty="0">
                <a:cs typeface="B Nazanin" panose="00000400000000000000" pitchFamily="2" charset="-78"/>
              </a:rPr>
              <a:t>مردم و استفاده از </a:t>
            </a:r>
            <a:r>
              <a:rPr lang="fa-IR" dirty="0" smtClean="0">
                <a:cs typeface="B Nazanin" panose="00000400000000000000" pitchFamily="2" charset="-78"/>
              </a:rPr>
              <a:t>تلمبه هاي </a:t>
            </a:r>
            <a:r>
              <a:rPr lang="fa-IR" dirty="0">
                <a:cs typeface="B Nazanin" panose="00000400000000000000" pitchFamily="2" charset="-78"/>
              </a:rPr>
              <a:t>دستي و يا نصب شير آب از آلوده شدن آن جلوگيري </a:t>
            </a:r>
            <a:r>
              <a:rPr lang="fa-IR" dirty="0" smtClean="0">
                <a:cs typeface="B Nazanin" panose="00000400000000000000" pitchFamily="2" charset="-78"/>
              </a:rPr>
              <a:t>نمايند</a:t>
            </a:r>
            <a:r>
              <a:rPr lang="fa-IR" dirty="0">
                <a:cs typeface="B Nazanin" panose="00000400000000000000" pitchFamily="2" charset="-78"/>
              </a:rPr>
              <a:t>.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7- </a:t>
            </a:r>
            <a:r>
              <a:rPr lang="fa-IR" dirty="0">
                <a:cs typeface="B Nazanin" panose="00000400000000000000" pitchFamily="2" charset="-78"/>
              </a:rPr>
              <a:t>پس از ذخيره نمودن آب باران در آب انبار و بركه لازم است كه آب اين گونه منابع گندزدايي و </a:t>
            </a:r>
            <a:r>
              <a:rPr lang="fa-IR" dirty="0" smtClean="0">
                <a:cs typeface="B Nazanin" panose="00000400000000000000" pitchFamily="2" charset="-78"/>
              </a:rPr>
              <a:t>بهداشتي گردد. (شکل 8)</a:t>
            </a:r>
          </a:p>
        </p:txBody>
      </p:sp>
    </p:spTree>
    <p:extLst>
      <p:ext uri="{BB962C8B-B14F-4D97-AF65-F5344CB8AC3E}">
        <p14:creationId xmlns:p14="http://schemas.microsoft.com/office/powerpoint/2010/main" val="42051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00503000000020003" pitchFamily="2" charset="0"/>
                <a:cs typeface="IranNastaliq" panose="02000503000000020003" pitchFamily="2" charset="0"/>
              </a:rPr>
              <a:t>موضوع :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29184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endParaRPr lang="fa-IR" dirty="0" smtClean="0"/>
          </a:p>
          <a:p>
            <a:pPr marL="0" indent="0" algn="ctr" rtl="1">
              <a:buNone/>
            </a:pPr>
            <a:endParaRPr lang="fa-IR" dirty="0"/>
          </a:p>
          <a:p>
            <a:pPr marL="0" indent="0" algn="ctr" rtl="1">
              <a:buNone/>
            </a:pPr>
            <a:r>
              <a:rPr lang="fa-IR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ranNastaliq" panose="02000503000000020003" pitchFamily="2" charset="0"/>
                <a:cs typeface="IranNastaliq" panose="02000503000000020003" pitchFamily="2" charset="0"/>
              </a:rPr>
              <a:t>بهسازی منابع آب</a:t>
            </a:r>
            <a:endParaRPr lang="en-US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4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>
                <a:cs typeface="B Titr" panose="00000700000000000000" pitchFamily="2" charset="-78"/>
              </a:rPr>
              <a:t>قنات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714" y="2609423"/>
            <a:ext cx="5487603" cy="34679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5316" y="6344068"/>
            <a:ext cx="386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Nazanin" panose="00000400000000000000" pitchFamily="2" charset="-78"/>
              </a:rPr>
              <a:t>شکل 8 – ذخیره نمودن آب باران درآب انبار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5203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cs typeface="B Titr" panose="00000700000000000000" pitchFamily="2" charset="-78"/>
              </a:rPr>
              <a:t>سوالات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50000"/>
              </a:lnSpc>
              <a:buFont typeface="+mj-lt"/>
              <a:buAutoNum type="arabicPeriod"/>
            </a:pPr>
            <a:r>
              <a:rPr lang="fa-IR" sz="2400" dirty="0" smtClean="0">
                <a:cs typeface="B Yekan" panose="00000400000000000000" pitchFamily="2" charset="-78"/>
              </a:rPr>
              <a:t>روشهای بهسازی چاه آب را نام ببرید.</a:t>
            </a:r>
          </a:p>
          <a:p>
            <a:pPr algn="r" rtl="1">
              <a:lnSpc>
                <a:spcPct val="250000"/>
              </a:lnSpc>
              <a:buFont typeface="+mj-lt"/>
              <a:buAutoNum type="arabicPeriod"/>
            </a:pPr>
            <a:r>
              <a:rPr lang="fa-IR" sz="2400" dirty="0" smtClean="0">
                <a:cs typeface="B Yekan" panose="00000400000000000000" pitchFamily="2" charset="-78"/>
              </a:rPr>
              <a:t>چاه آرتزین به چه نوع چاه هایی گفته می شود؟</a:t>
            </a:r>
          </a:p>
          <a:p>
            <a:pPr algn="r" rtl="1">
              <a:lnSpc>
                <a:spcPct val="250000"/>
              </a:lnSpc>
              <a:buFont typeface="+mj-lt"/>
              <a:buAutoNum type="arabicPeriod"/>
            </a:pPr>
            <a:endParaRPr lang="en-US" sz="24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367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0" y="2513347"/>
            <a:ext cx="11784169" cy="4145030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800" b="1" dirty="0" smtClean="0">
                <a:cs typeface="B Titr" panose="00000700000000000000" pitchFamily="2" charset="-78"/>
              </a:rPr>
              <a:t>منابع آب</a:t>
            </a: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sz="3200" dirty="0" smtClean="0">
                <a:cs typeface="B Nazanin" panose="00000400000000000000" pitchFamily="2" charset="-78"/>
              </a:rPr>
              <a:t>ريزشهاي </a:t>
            </a:r>
            <a:r>
              <a:rPr lang="fa-IR" sz="3200" dirty="0">
                <a:cs typeface="B Nazanin" panose="00000400000000000000" pitchFamily="2" charset="-78"/>
              </a:rPr>
              <a:t>جوي ناشي از گردش آب در طبيعت به سطح زمين باعث به وجود آمدن آب </a:t>
            </a:r>
            <a:r>
              <a:rPr lang="fa-IR" sz="3200" dirty="0" smtClean="0">
                <a:cs typeface="B Nazanin" panose="00000400000000000000" pitchFamily="2" charset="-78"/>
              </a:rPr>
              <a:t>اقيانوسها</a:t>
            </a:r>
            <a:r>
              <a:rPr lang="fa-IR" sz="3200" dirty="0">
                <a:cs typeface="B Nazanin" panose="00000400000000000000" pitchFamily="2" charset="-78"/>
              </a:rPr>
              <a:t>، </a:t>
            </a:r>
            <a:r>
              <a:rPr lang="fa-IR" sz="3200" dirty="0" smtClean="0">
                <a:cs typeface="B Nazanin" panose="00000400000000000000" pitchFamily="2" charset="-78"/>
              </a:rPr>
              <a:t>درياها، رودخانه ها</a:t>
            </a:r>
            <a:r>
              <a:rPr lang="fa-IR" sz="3200" dirty="0">
                <a:cs typeface="B Nazanin" panose="00000400000000000000" pitchFamily="2" charset="-78"/>
              </a:rPr>
              <a:t>، نهرها و آبهاي زيرزميني شده </a:t>
            </a:r>
            <a:r>
              <a:rPr lang="fa-IR" sz="3200" dirty="0" smtClean="0">
                <a:cs typeface="B Nazanin" panose="00000400000000000000" pitchFamily="2" charset="-78"/>
              </a:rPr>
              <a:t>است</a:t>
            </a:r>
            <a:r>
              <a:rPr lang="fa-IR" sz="3200" dirty="0">
                <a:cs typeface="B Nazanin" panose="00000400000000000000" pitchFamily="2" charset="-78"/>
              </a:rPr>
              <a:t>. بنابراين </a:t>
            </a:r>
            <a:r>
              <a:rPr lang="fa-IR" sz="3200" dirty="0" smtClean="0">
                <a:cs typeface="B Nazanin" panose="00000400000000000000" pitchFamily="2" charset="-78"/>
              </a:rPr>
              <a:t>ريزشهاي </a:t>
            </a:r>
            <a:r>
              <a:rPr lang="fa-IR" sz="3200" dirty="0">
                <a:cs typeface="B Nazanin" panose="00000400000000000000" pitchFamily="2" charset="-78"/>
              </a:rPr>
              <a:t>جوي به دو قسمت </a:t>
            </a:r>
            <a:r>
              <a:rPr lang="fa-IR" sz="3200" dirty="0" smtClean="0">
                <a:cs typeface="B Nazanin" panose="00000400000000000000" pitchFamily="2" charset="-78"/>
              </a:rPr>
              <a:t>آبهاي </a:t>
            </a:r>
            <a:r>
              <a:rPr lang="fa-IR" sz="3200" dirty="0">
                <a:cs typeface="B Nazanin" panose="00000400000000000000" pitchFamily="2" charset="-78"/>
              </a:rPr>
              <a:t>سطحي و </a:t>
            </a:r>
            <a:r>
              <a:rPr lang="fa-IR" sz="3200" dirty="0" smtClean="0">
                <a:cs typeface="B Nazanin" panose="00000400000000000000" pitchFamily="2" charset="-78"/>
              </a:rPr>
              <a:t>آبهاي زيرزميني </a:t>
            </a:r>
            <a:r>
              <a:rPr lang="fa-IR" sz="3200" dirty="0">
                <a:cs typeface="B Nazanin" panose="00000400000000000000" pitchFamily="2" charset="-78"/>
              </a:rPr>
              <a:t>تقسيم بندي مي </a:t>
            </a:r>
            <a:r>
              <a:rPr lang="fa-IR" sz="3200" dirty="0" smtClean="0">
                <a:cs typeface="B Nazanin" panose="00000400000000000000" pitchFamily="2" charset="-78"/>
              </a:rPr>
              <a:t>شود</a:t>
            </a:r>
            <a:r>
              <a:rPr lang="fa-IR" sz="3200" dirty="0">
                <a:cs typeface="B Nazanin" panose="00000400000000000000" pitchFamily="2" charset="-78"/>
              </a:rPr>
              <a:t>.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9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>
                <a:cs typeface="B Titr" panose="00000700000000000000" pitchFamily="2" charset="-78"/>
              </a:rPr>
              <a:t>آ بهاي سطحي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0" y="2397436"/>
            <a:ext cx="11784169" cy="4273820"/>
          </a:xfrm>
        </p:spPr>
        <p:txBody>
          <a:bodyPr>
            <a:normAutofit fontScale="925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cs typeface="B Nazanin" panose="00000400000000000000" pitchFamily="2" charset="-78"/>
              </a:rPr>
              <a:t>قسمتي از آب باران در سطح زمين روان شده و </a:t>
            </a:r>
            <a:r>
              <a:rPr lang="fa-IR" sz="2400" dirty="0" smtClean="0">
                <a:cs typeface="B Nazanin" panose="00000400000000000000" pitchFamily="2" charset="-78"/>
              </a:rPr>
              <a:t>جريانهاي </a:t>
            </a:r>
            <a:r>
              <a:rPr lang="fa-IR" sz="2400" dirty="0">
                <a:cs typeface="B Nazanin" panose="00000400000000000000" pitchFamily="2" charset="-78"/>
              </a:rPr>
              <a:t>سطحي را بوجود مي </a:t>
            </a:r>
            <a:r>
              <a:rPr lang="fa-IR" sz="2400" dirty="0" smtClean="0">
                <a:cs typeface="B Nazanin" panose="00000400000000000000" pitchFamily="2" charset="-78"/>
              </a:rPr>
              <a:t>آورد</a:t>
            </a:r>
            <a:r>
              <a:rPr lang="fa-IR" sz="2400" dirty="0">
                <a:cs typeface="B Nazanin" panose="00000400000000000000" pitchFamily="2" charset="-78"/>
              </a:rPr>
              <a:t>. اين جريانها به </a:t>
            </a:r>
            <a:r>
              <a:rPr lang="fa-IR" sz="2400" dirty="0" smtClean="0">
                <a:cs typeface="B Nazanin" panose="00000400000000000000" pitchFamily="2" charset="-78"/>
              </a:rPr>
              <a:t>هم مي </a:t>
            </a:r>
            <a:r>
              <a:rPr lang="fa-IR" sz="2400" dirty="0">
                <a:cs typeface="B Nazanin" panose="00000400000000000000" pitchFamily="2" charset="-78"/>
              </a:rPr>
              <a:t>پيوندند و رودخانه ها را تشكيل مي دهند . هنگامي كه باران به سطح زمين مي رسد قسمتي از آن به </a:t>
            </a:r>
            <a:r>
              <a:rPr lang="fa-IR" sz="2400" dirty="0" smtClean="0">
                <a:cs typeface="B Nazanin" panose="00000400000000000000" pitchFamily="2" charset="-78"/>
              </a:rPr>
              <a:t>داخل خاك </a:t>
            </a:r>
            <a:r>
              <a:rPr lang="fa-IR" sz="2400" dirty="0">
                <a:cs typeface="B Nazanin" panose="00000400000000000000" pitchFamily="2" charset="-78"/>
              </a:rPr>
              <a:t>نفوذ كرده و مقداري در هوا تبخير شده و بقيه هم به صورت </a:t>
            </a:r>
            <a:r>
              <a:rPr lang="fa-IR" sz="2400" dirty="0" smtClean="0">
                <a:cs typeface="B Nazanin" panose="00000400000000000000" pitchFamily="2" charset="-78"/>
              </a:rPr>
              <a:t>سيلابهاي </a:t>
            </a:r>
            <a:r>
              <a:rPr lang="fa-IR" sz="2400" dirty="0">
                <a:cs typeface="B Nazanin" panose="00000400000000000000" pitchFamily="2" charset="-78"/>
              </a:rPr>
              <a:t>سطحي </a:t>
            </a:r>
            <a:r>
              <a:rPr lang="fa-IR" sz="2400" dirty="0" smtClean="0">
                <a:cs typeface="B Nazanin" panose="00000400000000000000" pitchFamily="2" charset="-78"/>
              </a:rPr>
              <a:t>در مي آيد</a:t>
            </a:r>
            <a:r>
              <a:rPr lang="fa-IR" sz="2400" dirty="0">
                <a:cs typeface="B Nazanin" panose="00000400000000000000" pitchFamily="2" charset="-78"/>
              </a:rPr>
              <a:t>. اگر </a:t>
            </a:r>
            <a:r>
              <a:rPr lang="fa-IR" sz="2400" dirty="0" smtClean="0">
                <a:cs typeface="B Nazanin" panose="00000400000000000000" pitchFamily="2" charset="-78"/>
              </a:rPr>
              <a:t>نزولات جوي </a:t>
            </a:r>
            <a:r>
              <a:rPr lang="fa-IR" sz="2400" dirty="0">
                <a:cs typeface="B Nazanin" panose="00000400000000000000" pitchFamily="2" charset="-78"/>
              </a:rPr>
              <a:t>تنها منبع تأمين آب </a:t>
            </a:r>
            <a:r>
              <a:rPr lang="fa-IR" sz="2400" dirty="0" smtClean="0">
                <a:cs typeface="B Nazanin" panose="00000400000000000000" pitchFamily="2" charset="-78"/>
              </a:rPr>
              <a:t>رودخانه ها باشد</a:t>
            </a:r>
            <a:r>
              <a:rPr lang="fa-IR" sz="2400" dirty="0">
                <a:cs typeface="B Nazanin" panose="00000400000000000000" pitchFamily="2" charset="-78"/>
              </a:rPr>
              <a:t>، تمام </a:t>
            </a:r>
            <a:r>
              <a:rPr lang="fa-IR" sz="2400" dirty="0" smtClean="0">
                <a:cs typeface="B Nazanin" panose="00000400000000000000" pitchFamily="2" charset="-78"/>
              </a:rPr>
              <a:t>رودخانه ها </a:t>
            </a:r>
            <a:r>
              <a:rPr lang="fa-IR" sz="2400" dirty="0">
                <a:cs typeface="B Nazanin" panose="00000400000000000000" pitchFamily="2" charset="-78"/>
              </a:rPr>
              <a:t>پس از مدتي خشك مي </a:t>
            </a:r>
            <a:r>
              <a:rPr lang="fa-IR" sz="2400" dirty="0" smtClean="0">
                <a:cs typeface="B Nazanin" panose="00000400000000000000" pitchFamily="2" charset="-78"/>
              </a:rPr>
              <a:t>شوند</a:t>
            </a:r>
            <a:r>
              <a:rPr lang="fa-IR" sz="2400" dirty="0">
                <a:cs typeface="B Nazanin" panose="00000400000000000000" pitchFamily="2" charset="-78"/>
              </a:rPr>
              <a:t>، در حالي كه </a:t>
            </a:r>
            <a:r>
              <a:rPr lang="fa-IR" sz="2400" dirty="0" smtClean="0">
                <a:cs typeface="B Nazanin" panose="00000400000000000000" pitchFamily="2" charset="-78"/>
              </a:rPr>
              <a:t>آب در </a:t>
            </a:r>
            <a:r>
              <a:rPr lang="fa-IR" sz="2400" dirty="0">
                <a:cs typeface="B Nazanin" panose="00000400000000000000" pitchFamily="2" charset="-78"/>
              </a:rPr>
              <a:t>بسياري از آنها در طول سال جريان دارد آب اين </a:t>
            </a:r>
            <a:r>
              <a:rPr lang="fa-IR" sz="2400" dirty="0" smtClean="0">
                <a:cs typeface="B Nazanin" panose="00000400000000000000" pitchFamily="2" charset="-78"/>
              </a:rPr>
              <a:t>رودخانه ها </a:t>
            </a:r>
            <a:r>
              <a:rPr lang="fa-IR" sz="2400" dirty="0">
                <a:cs typeface="B Nazanin" panose="00000400000000000000" pitchFamily="2" charset="-78"/>
              </a:rPr>
              <a:t>به دو شكل زير تأمين </a:t>
            </a:r>
            <a:r>
              <a:rPr lang="fa-IR" sz="2400" dirty="0" smtClean="0">
                <a:cs typeface="B Nazanin" panose="00000400000000000000" pitchFamily="2" charset="-78"/>
              </a:rPr>
              <a:t>مي شود </a:t>
            </a:r>
            <a:r>
              <a:rPr lang="fa-IR" sz="2400" dirty="0">
                <a:cs typeface="B Nazanin" panose="00000400000000000000" pitchFamily="2" charset="-78"/>
              </a:rPr>
              <a:t>:</a:t>
            </a:r>
          </a:p>
          <a:p>
            <a:pPr algn="r" rtl="1">
              <a:lnSpc>
                <a:spcPct val="150000"/>
              </a:lnSpc>
              <a:buFont typeface="+mj-lt"/>
              <a:buAutoNum type="arabicParenR"/>
            </a:pPr>
            <a:r>
              <a:rPr lang="fa-IR" sz="2400" dirty="0" smtClean="0">
                <a:cs typeface="B Nazanin" panose="00000400000000000000" pitchFamily="2" charset="-78"/>
              </a:rPr>
              <a:t>ذوب </a:t>
            </a:r>
            <a:r>
              <a:rPr lang="fa-IR" sz="2400" dirty="0">
                <a:cs typeface="B Nazanin" panose="00000400000000000000" pitchFamily="2" charset="-78"/>
              </a:rPr>
              <a:t>يخ و برف نقاط </a:t>
            </a:r>
            <a:r>
              <a:rPr lang="fa-IR" sz="2400" dirty="0" smtClean="0">
                <a:cs typeface="B Nazanin" panose="00000400000000000000" pitchFamily="2" charset="-78"/>
              </a:rPr>
              <a:t>مرتفع</a:t>
            </a:r>
          </a:p>
          <a:p>
            <a:pPr algn="r" rtl="1">
              <a:lnSpc>
                <a:spcPct val="150000"/>
              </a:lnSpc>
              <a:buFont typeface="+mj-lt"/>
              <a:buAutoNum type="arabicParenR"/>
            </a:pPr>
            <a:r>
              <a:rPr lang="fa-IR" sz="2400" dirty="0" smtClean="0">
                <a:cs typeface="B Nazanin" panose="00000400000000000000" pitchFamily="2" charset="-78"/>
              </a:rPr>
              <a:t>آبهاي </a:t>
            </a:r>
            <a:r>
              <a:rPr lang="fa-IR" sz="2400" dirty="0">
                <a:cs typeface="B Nazanin" panose="00000400000000000000" pitchFamily="2" charset="-78"/>
              </a:rPr>
              <a:t>زيرزميني كه به صورت </a:t>
            </a:r>
            <a:r>
              <a:rPr lang="fa-IR" sz="2400" dirty="0" smtClean="0">
                <a:cs typeface="B Nazanin" panose="00000400000000000000" pitchFamily="2" charset="-78"/>
              </a:rPr>
              <a:t>چشمه ها </a:t>
            </a:r>
            <a:r>
              <a:rPr lang="fa-IR" sz="2400" dirty="0">
                <a:cs typeface="B Nazanin" panose="00000400000000000000" pitchFamily="2" charset="-78"/>
              </a:rPr>
              <a:t>وارد رودخانه مي </a:t>
            </a:r>
            <a:r>
              <a:rPr lang="fa-IR" sz="2400" dirty="0" smtClean="0">
                <a:cs typeface="B Nazanin" panose="00000400000000000000" pitchFamily="2" charset="-78"/>
              </a:rPr>
              <a:t>شوند</a:t>
            </a:r>
            <a:r>
              <a:rPr lang="fa-IR" sz="2400" dirty="0">
                <a:cs typeface="B Nazanin" panose="00000400000000000000" pitchFamily="2" charset="-78"/>
              </a:rPr>
              <a:t>. همان طور كه </a:t>
            </a:r>
            <a:r>
              <a:rPr lang="fa-IR" sz="2400" dirty="0" smtClean="0">
                <a:cs typeface="B Nazanin" panose="00000400000000000000" pitchFamily="2" charset="-78"/>
              </a:rPr>
              <a:t>آبهاي </a:t>
            </a:r>
            <a:r>
              <a:rPr lang="fa-IR" sz="2400" dirty="0">
                <a:cs typeface="B Nazanin" panose="00000400000000000000" pitchFamily="2" charset="-78"/>
              </a:rPr>
              <a:t>زيرزميني به </a:t>
            </a:r>
            <a:r>
              <a:rPr lang="fa-IR" sz="2400" dirty="0" smtClean="0">
                <a:cs typeface="B Nazanin" panose="00000400000000000000" pitchFamily="2" charset="-78"/>
              </a:rPr>
              <a:t>بعضي رودخانه </a:t>
            </a:r>
            <a:r>
              <a:rPr lang="fa-IR" sz="2400" dirty="0">
                <a:cs typeface="B Nazanin" panose="00000400000000000000" pitchFamily="2" charset="-78"/>
              </a:rPr>
              <a:t>ها وارد مي شوند قسمتي از جريان بعضي از رودخانه ها هم به آبهاي زيرزميني مي پيوندد . (</a:t>
            </a:r>
            <a:r>
              <a:rPr lang="fa-IR" sz="2400" dirty="0" smtClean="0">
                <a:cs typeface="B Nazanin" panose="00000400000000000000" pitchFamily="2" charset="-78"/>
              </a:rPr>
              <a:t>شكل 1 و 2)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43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>
                <a:cs typeface="B Titr" panose="00000700000000000000" pitchFamily="2" charset="-78"/>
              </a:rPr>
              <a:t>آ بهاي سطحي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348" y="3075185"/>
            <a:ext cx="3048668" cy="2667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410" y="3062482"/>
            <a:ext cx="2997857" cy="2680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99628" y="5910268"/>
            <a:ext cx="257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Nazanin" panose="00000400000000000000" pitchFamily="2" charset="-78"/>
              </a:rPr>
              <a:t>شکل 1- آبهاي </a:t>
            </a:r>
            <a:r>
              <a:rPr lang="fa-IR" b="1" dirty="0">
                <a:cs typeface="B Nazanin" panose="00000400000000000000" pitchFamily="2" charset="-78"/>
              </a:rPr>
              <a:t>سطحي ناشي از تراوش آبهاي </a:t>
            </a:r>
            <a:r>
              <a:rPr lang="fa-IR" b="1" dirty="0" smtClean="0">
                <a:cs typeface="B Nazanin" panose="00000400000000000000" pitchFamily="2" charset="-78"/>
              </a:rPr>
              <a:t>زيرزميني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6074" y="5924400"/>
            <a:ext cx="2950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Nazanin" panose="00000400000000000000" pitchFamily="2" charset="-78"/>
              </a:rPr>
              <a:t>شکل 2- </a:t>
            </a:r>
            <a:r>
              <a:rPr lang="fa-IR" b="1" dirty="0">
                <a:cs typeface="B Nazanin" panose="00000400000000000000" pitchFamily="2" charset="-78"/>
              </a:rPr>
              <a:t>جريان هاي سطحي كه آبهاي زيرزميني را تأمين مي كند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4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cs typeface="B Titr" panose="00000700000000000000" pitchFamily="2" charset="-78"/>
              </a:rPr>
              <a:t>آبهاي </a:t>
            </a:r>
            <a:r>
              <a:rPr lang="fa-IR" b="1" dirty="0">
                <a:cs typeface="B Titr" panose="00000700000000000000" pitchFamily="2" charset="-78"/>
              </a:rPr>
              <a:t>زيرزميني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0" y="2397436"/>
            <a:ext cx="11784169" cy="4273820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200000"/>
              </a:lnSpc>
              <a:buNone/>
            </a:pPr>
            <a:r>
              <a:rPr lang="fa-IR" sz="3200" dirty="0">
                <a:cs typeface="B Nazanin" panose="00000400000000000000" pitchFamily="2" charset="-78"/>
              </a:rPr>
              <a:t>آب باران و آب حاصل از ذوب برف كه در زمين نفوذ كرده تا به لايه غيرقابل نفوذ برسد ذخاير آب </a:t>
            </a:r>
            <a:r>
              <a:rPr lang="fa-IR" sz="3200" dirty="0" smtClean="0">
                <a:cs typeface="B Nazanin" panose="00000400000000000000" pitchFamily="2" charset="-78"/>
              </a:rPr>
              <a:t>زيرزميني را </a:t>
            </a:r>
            <a:r>
              <a:rPr lang="fa-IR" sz="3200" dirty="0">
                <a:cs typeface="B Nazanin" panose="00000400000000000000" pitchFamily="2" charset="-78"/>
              </a:rPr>
              <a:t>تشكيل مي </a:t>
            </a:r>
            <a:r>
              <a:rPr lang="fa-IR" sz="3200" dirty="0" smtClean="0">
                <a:cs typeface="B Nazanin" panose="00000400000000000000" pitchFamily="2" charset="-78"/>
              </a:rPr>
              <a:t>دهد. </a:t>
            </a:r>
            <a:r>
              <a:rPr lang="fa-IR" sz="3200" dirty="0">
                <a:cs typeface="B Nazanin" panose="00000400000000000000" pitchFamily="2" charset="-78"/>
              </a:rPr>
              <a:t>هنگامي كه جريان آب زيرزميني به يك لايه نفوذناپذير مانند رس و سنگ </a:t>
            </a:r>
            <a:r>
              <a:rPr lang="fa-IR" sz="3200" dirty="0" smtClean="0">
                <a:cs typeface="B Nazanin" panose="00000400000000000000" pitchFamily="2" charset="-78"/>
              </a:rPr>
              <a:t>برخـورد </a:t>
            </a:r>
            <a:r>
              <a:rPr lang="fa-IR" sz="3200" dirty="0">
                <a:cs typeface="B Nazanin" panose="00000400000000000000" pitchFamily="2" charset="-78"/>
              </a:rPr>
              <a:t>مي </a:t>
            </a:r>
            <a:r>
              <a:rPr lang="fa-IR" sz="3200" dirty="0" smtClean="0">
                <a:cs typeface="B Nazanin" panose="00000400000000000000" pitchFamily="2" charset="-78"/>
              </a:rPr>
              <a:t>كند از </a:t>
            </a:r>
            <a:r>
              <a:rPr lang="fa-IR" sz="3200" dirty="0">
                <a:cs typeface="B Nazanin" panose="00000400000000000000" pitchFamily="2" charset="-78"/>
              </a:rPr>
              <a:t>حركت قائم </a:t>
            </a:r>
            <a:r>
              <a:rPr lang="fa-IR" sz="3200" dirty="0" smtClean="0">
                <a:cs typeface="B Nazanin" panose="00000400000000000000" pitchFamily="2" charset="-78"/>
              </a:rPr>
              <a:t>خـود </a:t>
            </a:r>
            <a:r>
              <a:rPr lang="fa-IR" sz="3200" dirty="0">
                <a:cs typeface="B Nazanin" panose="00000400000000000000" pitchFamily="2" charset="-78"/>
              </a:rPr>
              <a:t>مي ايستد و در روي لايه </a:t>
            </a:r>
            <a:r>
              <a:rPr lang="fa-IR" sz="3200" dirty="0" smtClean="0">
                <a:cs typeface="B Nazanin" panose="00000400000000000000" pitchFamily="2" charset="-78"/>
              </a:rPr>
              <a:t>نفوذ ناپذير انبـار </a:t>
            </a:r>
            <a:r>
              <a:rPr lang="fa-IR" sz="3200" dirty="0">
                <a:cs typeface="B Nazanin" panose="00000400000000000000" pitchFamily="2" charset="-78"/>
              </a:rPr>
              <a:t>مي شود و تشكيل سفره آب زيرزميني را مي </a:t>
            </a:r>
            <a:r>
              <a:rPr lang="fa-IR" sz="3200" dirty="0" smtClean="0">
                <a:cs typeface="B Nazanin" panose="00000400000000000000" pitchFamily="2" charset="-78"/>
              </a:rPr>
              <a:t>دهد كه </a:t>
            </a:r>
            <a:r>
              <a:rPr lang="fa-IR" sz="3200" dirty="0">
                <a:cs typeface="B Nazanin" panose="00000400000000000000" pitchFamily="2" charset="-78"/>
              </a:rPr>
              <a:t>انواع آن شامل </a:t>
            </a:r>
            <a:r>
              <a:rPr lang="fa-IR" sz="3200" dirty="0" smtClean="0">
                <a:cs typeface="B Nazanin" panose="00000400000000000000" pitchFamily="2" charset="-78"/>
              </a:rPr>
              <a:t>چشمه</a:t>
            </a:r>
            <a:r>
              <a:rPr lang="fa-IR" sz="3200" dirty="0">
                <a:cs typeface="B Nazanin" panose="00000400000000000000" pitchFamily="2" charset="-78"/>
              </a:rPr>
              <a:t>، چاه و قنات </a:t>
            </a:r>
            <a:r>
              <a:rPr lang="fa-IR" sz="3200" dirty="0" smtClean="0">
                <a:cs typeface="B Nazanin" panose="00000400000000000000" pitchFamily="2" charset="-78"/>
              </a:rPr>
              <a:t>است</a:t>
            </a:r>
            <a:r>
              <a:rPr lang="fa-IR" sz="3200" dirty="0">
                <a:cs typeface="B Nazanin" panose="00000400000000000000" pitchFamily="2" charset="-78"/>
              </a:rPr>
              <a:t>.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208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>
                <a:cs typeface="B Titr" panose="00000700000000000000" pitchFamily="2" charset="-78"/>
              </a:rPr>
              <a:t>چشمه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0" y="2397436"/>
            <a:ext cx="11784169" cy="1195770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cs typeface="B Nazanin" panose="00000400000000000000" pitchFamily="2" charset="-78"/>
              </a:rPr>
              <a:t>خارج شدن </a:t>
            </a:r>
            <a:r>
              <a:rPr lang="fa-IR" sz="2400" dirty="0" smtClean="0">
                <a:cs typeface="B Nazanin" panose="00000400000000000000" pitchFamily="2" charset="-78"/>
              </a:rPr>
              <a:t>آبهاي </a:t>
            </a:r>
            <a:r>
              <a:rPr lang="fa-IR" sz="2400" dirty="0">
                <a:cs typeface="B Nazanin" panose="00000400000000000000" pitchFamily="2" charset="-78"/>
              </a:rPr>
              <a:t>درون زمين </a:t>
            </a:r>
            <a:r>
              <a:rPr lang="fa-IR" sz="2400" dirty="0" smtClean="0">
                <a:cs typeface="B Nazanin" panose="00000400000000000000" pitchFamily="2" charset="-78"/>
              </a:rPr>
              <a:t>بـه طـور </a:t>
            </a:r>
            <a:r>
              <a:rPr lang="fa-IR" sz="2400" dirty="0">
                <a:cs typeface="B Nazanin" panose="00000400000000000000" pitchFamily="2" charset="-78"/>
              </a:rPr>
              <a:t>طبيعي و </a:t>
            </a:r>
            <a:r>
              <a:rPr lang="fa-IR" sz="2400" dirty="0" smtClean="0">
                <a:cs typeface="B Nazanin" panose="00000400000000000000" pitchFamily="2" charset="-78"/>
              </a:rPr>
              <a:t>ظاهـر شـدن </a:t>
            </a:r>
            <a:r>
              <a:rPr lang="fa-IR" sz="2400" dirty="0">
                <a:cs typeface="B Nazanin" panose="00000400000000000000" pitchFamily="2" charset="-78"/>
              </a:rPr>
              <a:t>آن در </a:t>
            </a:r>
            <a:r>
              <a:rPr lang="fa-IR" sz="2400" dirty="0" smtClean="0">
                <a:cs typeface="B Nazanin" panose="00000400000000000000" pitchFamily="2" charset="-78"/>
              </a:rPr>
              <a:t>سطح </a:t>
            </a:r>
            <a:r>
              <a:rPr lang="fa-IR" sz="2400" dirty="0">
                <a:cs typeface="B Nazanin" panose="00000400000000000000" pitchFamily="2" charset="-78"/>
              </a:rPr>
              <a:t>زمين را </a:t>
            </a:r>
            <a:r>
              <a:rPr lang="fa-IR" sz="2400" dirty="0" smtClean="0">
                <a:cs typeface="B Nazanin" panose="00000400000000000000" pitchFamily="2" charset="-78"/>
              </a:rPr>
              <a:t>چشمـه مي نامند. چشمه ها </a:t>
            </a:r>
            <a:r>
              <a:rPr lang="fa-IR" sz="2400" dirty="0">
                <a:cs typeface="B Nazanin" panose="00000400000000000000" pitchFamily="2" charset="-78"/>
              </a:rPr>
              <a:t>غالباً در كنار تپه </a:t>
            </a:r>
            <a:r>
              <a:rPr lang="fa-IR" sz="2400" dirty="0" smtClean="0">
                <a:cs typeface="B Nazanin" panose="00000400000000000000" pitchFamily="2" charset="-78"/>
              </a:rPr>
              <a:t>ها</a:t>
            </a:r>
            <a:r>
              <a:rPr lang="fa-IR" sz="2400" dirty="0">
                <a:cs typeface="B Nazanin" panose="00000400000000000000" pitchFamily="2" charset="-78"/>
              </a:rPr>
              <a:t>، </a:t>
            </a:r>
            <a:r>
              <a:rPr lang="fa-IR" sz="2400" dirty="0" smtClean="0">
                <a:cs typeface="B Nazanin" panose="00000400000000000000" pitchFamily="2" charset="-78"/>
              </a:rPr>
              <a:t>دامنه </a:t>
            </a:r>
            <a:r>
              <a:rPr lang="fa-IR" sz="2400" dirty="0">
                <a:cs typeface="B Nazanin" panose="00000400000000000000" pitchFamily="2" charset="-78"/>
              </a:rPr>
              <a:t>كوهستانها و يا در طول ساحل </a:t>
            </a:r>
            <a:r>
              <a:rPr lang="fa-IR" sz="2400" dirty="0" smtClean="0">
                <a:cs typeface="B Nazanin" panose="00000400000000000000" pitchFamily="2" charset="-78"/>
              </a:rPr>
              <a:t>رودخانه ها </a:t>
            </a:r>
            <a:r>
              <a:rPr lang="fa-IR" sz="2400" dirty="0">
                <a:cs typeface="B Nazanin" panose="00000400000000000000" pitchFamily="2" charset="-78"/>
              </a:rPr>
              <a:t>ظاهر </a:t>
            </a:r>
            <a:r>
              <a:rPr lang="fa-IR" sz="2400" dirty="0" smtClean="0">
                <a:cs typeface="B Nazanin" panose="00000400000000000000" pitchFamily="2" charset="-78"/>
              </a:rPr>
              <a:t>مي شوند</a:t>
            </a:r>
            <a:r>
              <a:rPr lang="fa-IR" sz="2400" dirty="0">
                <a:cs typeface="B Nazanin" panose="00000400000000000000" pitchFamily="2" charset="-78"/>
              </a:rPr>
              <a:t>. 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969" y="4108362"/>
            <a:ext cx="4471380" cy="2134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0743" y="6242487"/>
            <a:ext cx="386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Nazanin" panose="00000400000000000000" pitchFamily="2" charset="-78"/>
              </a:rPr>
              <a:t>شکل 3 – یک چشمه ساده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05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>
                <a:cs typeface="B Titr" panose="00000700000000000000" pitchFamily="2" charset="-78"/>
              </a:rPr>
              <a:t>چشمه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0" y="2397436"/>
            <a:ext cx="11784169" cy="4273820"/>
          </a:xfrm>
        </p:spPr>
        <p:txBody>
          <a:bodyPr>
            <a:normAutofit fontScale="92500"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cs typeface="B Nazanin" panose="00000400000000000000" pitchFamily="2" charset="-78"/>
              </a:rPr>
              <a:t>آب </a:t>
            </a:r>
            <a:r>
              <a:rPr lang="fa-IR" sz="2400" dirty="0" smtClean="0">
                <a:cs typeface="B Nazanin" panose="00000400000000000000" pitchFamily="2" charset="-78"/>
              </a:rPr>
              <a:t>چشمه ها </a:t>
            </a:r>
            <a:r>
              <a:rPr lang="fa-IR" sz="2400" dirty="0">
                <a:cs typeface="B Nazanin" panose="00000400000000000000" pitchFamily="2" charset="-78"/>
              </a:rPr>
              <a:t>ممكن است از آبهاي زيرزميني عميق </a:t>
            </a:r>
            <a:r>
              <a:rPr lang="fa-IR" sz="2400" dirty="0" smtClean="0">
                <a:cs typeface="B Nazanin" panose="00000400000000000000" pitchFamily="2" charset="-78"/>
              </a:rPr>
              <a:t>و يا آبهاي زيرزميني كم عمق تأمين گردد</a:t>
            </a:r>
            <a:r>
              <a:rPr lang="fa-IR" sz="2400" dirty="0">
                <a:cs typeface="B Nazanin" panose="00000400000000000000" pitchFamily="2" charset="-78"/>
              </a:rPr>
              <a:t>. اگر </a:t>
            </a:r>
            <a:r>
              <a:rPr lang="fa-IR" sz="2400" dirty="0" smtClean="0">
                <a:cs typeface="B Nazanin" panose="00000400000000000000" pitchFamily="2" charset="-78"/>
              </a:rPr>
              <a:t>آب چشمه </a:t>
            </a:r>
            <a:r>
              <a:rPr lang="fa-IR" sz="2400" dirty="0">
                <a:cs typeface="B Nazanin" panose="00000400000000000000" pitchFamily="2" charset="-78"/>
              </a:rPr>
              <a:t>از آبهاي كم عمق تأمين شود امكان دارد آلوده باشد و بايد پس از ضدعفوني كردن به مصرف </a:t>
            </a:r>
            <a:r>
              <a:rPr lang="fa-IR" sz="2400" dirty="0" smtClean="0">
                <a:cs typeface="B Nazanin" panose="00000400000000000000" pitchFamily="2" charset="-78"/>
              </a:rPr>
              <a:t>برسد</a:t>
            </a:r>
            <a:r>
              <a:rPr lang="fa-IR" sz="2400" dirty="0">
                <a:cs typeface="B Nazanin" panose="00000400000000000000" pitchFamily="2" charset="-78"/>
              </a:rPr>
              <a:t>. </a:t>
            </a:r>
            <a:r>
              <a:rPr lang="fa-IR" sz="2400" dirty="0" smtClean="0">
                <a:cs typeface="B Nazanin" panose="00000400000000000000" pitchFamily="2" charset="-78"/>
              </a:rPr>
              <a:t>آب اين </a:t>
            </a:r>
            <a:r>
              <a:rPr lang="fa-IR" sz="2400" dirty="0">
                <a:cs typeface="B Nazanin" panose="00000400000000000000" pitchFamily="2" charset="-78"/>
              </a:rPr>
              <a:t>قبيل </a:t>
            </a:r>
            <a:r>
              <a:rPr lang="fa-IR" sz="2400" dirty="0" smtClean="0">
                <a:cs typeface="B Nazanin" panose="00000400000000000000" pitchFamily="2" charset="-78"/>
              </a:rPr>
              <a:t>چشمه ها </a:t>
            </a:r>
            <a:r>
              <a:rPr lang="fa-IR" sz="2400" dirty="0">
                <a:cs typeface="B Nazanin" panose="00000400000000000000" pitchFamily="2" charset="-78"/>
              </a:rPr>
              <a:t>معمولاً پس از بارندگي كدر مي شود و از نظر مقدار </a:t>
            </a:r>
            <a:r>
              <a:rPr lang="fa-IR" sz="2400" dirty="0" smtClean="0">
                <a:cs typeface="B Nazanin" panose="00000400000000000000" pitchFamily="2" charset="-78"/>
              </a:rPr>
              <a:t>آبدهي </a:t>
            </a:r>
            <a:r>
              <a:rPr lang="fa-IR" sz="2400" dirty="0">
                <a:cs typeface="B Nazanin" panose="00000400000000000000" pitchFamily="2" charset="-78"/>
              </a:rPr>
              <a:t>در فصول مختلف تغيير </a:t>
            </a:r>
            <a:r>
              <a:rPr lang="fa-IR" sz="2400" dirty="0" smtClean="0">
                <a:cs typeface="B Nazanin" panose="00000400000000000000" pitchFamily="2" charset="-78"/>
              </a:rPr>
              <a:t>ميكند.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براي </a:t>
            </a:r>
            <a:r>
              <a:rPr lang="fa-IR" sz="2400" dirty="0">
                <a:cs typeface="B Nazanin" panose="00000400000000000000" pitchFamily="2" charset="-78"/>
              </a:rPr>
              <a:t>اينكه آب چشمه در سطح زمين آلوده نگردد چشمه را بايد بهسازي كرد. در بهسازي </a:t>
            </a:r>
            <a:r>
              <a:rPr lang="fa-IR" sz="2400" dirty="0" smtClean="0">
                <a:cs typeface="B Nazanin" panose="00000400000000000000" pitchFamily="2" charset="-78"/>
              </a:rPr>
              <a:t>چشمه، </a:t>
            </a:r>
            <a:r>
              <a:rPr lang="fa-IR" sz="2400" dirty="0">
                <a:cs typeface="B Nazanin" panose="00000400000000000000" pitchFamily="2" charset="-78"/>
              </a:rPr>
              <a:t>آب در يک مخزن بتوني و يا سيماني جمع آوری شده و توسط لوله خارج مي شود، در مخزن را </a:t>
            </a:r>
            <a:r>
              <a:rPr lang="fa-IR" sz="2400" dirty="0" smtClean="0">
                <a:cs typeface="B Nazanin" panose="00000400000000000000" pitchFamily="2" charset="-78"/>
              </a:rPr>
              <a:t>مي پوشانند تا آبهاي سطحي وارد آن نشود. براي بهسازي كردن چشمه ها لازم است اطراف آن جويهاي انحرافي به فاصله 10-7 متر از ديوار جانبي حفر گردد </a:t>
            </a:r>
            <a:r>
              <a:rPr lang="fa-IR" sz="2400" dirty="0">
                <a:cs typeface="B Nazanin" panose="00000400000000000000" pitchFamily="2" charset="-78"/>
              </a:rPr>
              <a:t>تا از ورود آبهاي سطحي به داخل </a:t>
            </a:r>
            <a:r>
              <a:rPr lang="fa-IR" sz="2400" dirty="0" smtClean="0">
                <a:cs typeface="B Nazanin" panose="00000400000000000000" pitchFamily="2" charset="-78"/>
              </a:rPr>
              <a:t>حوضچة </a:t>
            </a:r>
            <a:r>
              <a:rPr lang="fa-IR" sz="2400" dirty="0">
                <a:cs typeface="B Nazanin" panose="00000400000000000000" pitchFamily="2" charset="-78"/>
              </a:rPr>
              <a:t>چشمه جلوگيري </a:t>
            </a:r>
            <a:r>
              <a:rPr lang="fa-IR" sz="2400" dirty="0" smtClean="0">
                <a:cs typeface="B Nazanin" panose="00000400000000000000" pitchFamily="2" charset="-78"/>
              </a:rPr>
              <a:t>شود</a:t>
            </a:r>
            <a:r>
              <a:rPr lang="fa-IR" sz="2400" dirty="0">
                <a:cs typeface="B Nazanin" panose="00000400000000000000" pitchFamily="2" charset="-78"/>
              </a:rPr>
              <a:t>. از ساختن منازل مسكوني و يا </a:t>
            </a:r>
            <a:r>
              <a:rPr lang="fa-IR" sz="2400" dirty="0" smtClean="0">
                <a:cs typeface="B Nazanin" panose="00000400000000000000" pitchFamily="2" charset="-78"/>
              </a:rPr>
              <a:t>آغل حيوانات </a:t>
            </a:r>
            <a:r>
              <a:rPr lang="fa-IR" sz="2400" dirty="0">
                <a:cs typeface="B Nazanin" panose="00000400000000000000" pitchFamily="2" charset="-78"/>
              </a:rPr>
              <a:t>در اطراف چشمه بايد خودداري </a:t>
            </a:r>
            <a:r>
              <a:rPr lang="fa-IR" sz="2400" dirty="0" smtClean="0">
                <a:cs typeface="B Nazanin" panose="00000400000000000000" pitchFamily="2" charset="-78"/>
              </a:rPr>
              <a:t>شود.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511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>
                <a:cs typeface="B Titr" panose="00000700000000000000" pitchFamily="2" charset="-78"/>
              </a:rPr>
              <a:t>چشمه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480" y="2603597"/>
            <a:ext cx="5436791" cy="3556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0743" y="6268245"/>
            <a:ext cx="386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Nazanin" panose="00000400000000000000" pitchFamily="2" charset="-78"/>
              </a:rPr>
              <a:t>شکل 4 – چشمه بهسازی شده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134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1508</Words>
  <Application>Microsoft Office PowerPoint</Application>
  <PresentationFormat>Widescreen</PresentationFormat>
  <Paragraphs>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Arial</vt:lpstr>
      <vt:lpstr>B Nazanin</vt:lpstr>
      <vt:lpstr>B Titr</vt:lpstr>
      <vt:lpstr>B Yekan</vt:lpstr>
      <vt:lpstr>Calibri</vt:lpstr>
      <vt:lpstr>Calibri Light</vt:lpstr>
      <vt:lpstr>Century Gothic</vt:lpstr>
      <vt:lpstr>Garamond</vt:lpstr>
      <vt:lpstr>IranNastaliq</vt:lpstr>
      <vt:lpstr>Times New Roman</vt:lpstr>
      <vt:lpstr>Wingdings</vt:lpstr>
      <vt:lpstr>Wingdings 3</vt:lpstr>
      <vt:lpstr>Office Theme</vt:lpstr>
      <vt:lpstr>Organic</vt:lpstr>
      <vt:lpstr>Ion Boardroom</vt:lpstr>
      <vt:lpstr>PowerPoint Presentation</vt:lpstr>
      <vt:lpstr>موضوع :</vt:lpstr>
      <vt:lpstr>PowerPoint Presentation</vt:lpstr>
      <vt:lpstr>آ بهاي سطحي</vt:lpstr>
      <vt:lpstr>آ بهاي سطحي</vt:lpstr>
      <vt:lpstr>آبهاي زيرزميني</vt:lpstr>
      <vt:lpstr>چشمه</vt:lpstr>
      <vt:lpstr>چشمه</vt:lpstr>
      <vt:lpstr>چشمه</vt:lpstr>
      <vt:lpstr>چاه</vt:lpstr>
      <vt:lpstr>چاه</vt:lpstr>
      <vt:lpstr>چاه</vt:lpstr>
      <vt:lpstr>چاه</vt:lpstr>
      <vt:lpstr>چاه</vt:lpstr>
      <vt:lpstr>چاه</vt:lpstr>
      <vt:lpstr>PowerPoint Presentation</vt:lpstr>
      <vt:lpstr>قنات</vt:lpstr>
      <vt:lpstr>قنات</vt:lpstr>
      <vt:lpstr>قنات</vt:lpstr>
      <vt:lpstr>قنات</vt:lpstr>
      <vt:lpstr>سوالات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Hamed</dc:creator>
  <cp:lastModifiedBy>Hamed</cp:lastModifiedBy>
  <cp:revision>25</cp:revision>
  <dcterms:created xsi:type="dcterms:W3CDTF">2016-12-17T14:19:43Z</dcterms:created>
  <dcterms:modified xsi:type="dcterms:W3CDTF">2017-01-12T20:11:02Z</dcterms:modified>
</cp:coreProperties>
</file>